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Emblema One" panose="020B0604020202020204" charset="-18"/>
      <p:regular r:id="rId67"/>
    </p:embeddedFont>
    <p:embeddedFont>
      <p:font typeface="Open Sans" panose="020B0606030504020204" pitchFamily="34" charset="0"/>
      <p:regular r:id="rId68"/>
    </p:embeddedFont>
    <p:embeddedFont>
      <p:font typeface="Open Sans Bold" panose="020B0806030504020204" charset="0"/>
      <p:regular r:id="rId69"/>
    </p:embeddedFont>
    <p:embeddedFont>
      <p:font typeface="Paytone One" panose="020B0604020202020204" charset="-18"/>
      <p:regular r:id="rId70"/>
    </p:embeddedFont>
    <p:embeddedFont>
      <p:font typeface="Roboto" panose="02000000000000000000" pitchFamily="2"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5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6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9.gif"/><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2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7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56.gif"/><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0.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8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8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56.gif"/><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9.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90.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91.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10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9.gif"/><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2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6.gif"/><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TextBox 5"/>
          <p:cNvSpPr txBox="1"/>
          <p:nvPr/>
        </p:nvSpPr>
        <p:spPr>
          <a:xfrm>
            <a:off x="855147" y="4780455"/>
            <a:ext cx="10925900" cy="3521075"/>
          </a:xfrm>
          <a:prstGeom prst="rect">
            <a:avLst/>
          </a:prstGeom>
        </p:spPr>
        <p:txBody>
          <a:bodyPr lIns="0" tIns="0" rIns="0" bIns="0" rtlCol="0" anchor="t">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708328" y="5201075"/>
            <a:ext cx="6575294" cy="7268784"/>
          </a:xfrm>
          <a:custGeom>
            <a:avLst/>
            <a:gdLst/>
            <a:ahLst/>
            <a:cxnLst/>
            <a:rect l="l" t="t" r="r" b="b"/>
            <a:pathLst>
              <a:path w="6575294" h="7268784">
                <a:moveTo>
                  <a:pt x="0" y="0"/>
                </a:moveTo>
                <a:lnTo>
                  <a:pt x="6575294" y="0"/>
                </a:lnTo>
                <a:lnTo>
                  <a:pt x="6575294"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922250" y="9522832"/>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168630" y="-2356126"/>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425181" y="990600"/>
            <a:ext cx="10278860" cy="1905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9006873" y="6107910"/>
            <a:ext cx="5022894" cy="779004"/>
            <a:chOff x="0" y="0"/>
            <a:chExt cx="6697192" cy="1038672"/>
          </a:xfrm>
        </p:grpSpPr>
        <p:sp>
          <p:nvSpPr>
            <p:cNvPr id="7" name="Freeform 7"/>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549757" y="24154"/>
              <a:ext cx="6147435"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id="9" name="Group 9"/>
          <p:cNvGrpSpPr/>
          <p:nvPr/>
        </p:nvGrpSpPr>
        <p:grpSpPr>
          <a:xfrm>
            <a:off x="9006873" y="6989300"/>
            <a:ext cx="7105528" cy="779004"/>
            <a:chOff x="0" y="0"/>
            <a:chExt cx="9474038" cy="1038672"/>
          </a:xfrm>
        </p:grpSpPr>
        <p:sp>
          <p:nvSpPr>
            <p:cNvPr id="10" name="Freeform 10"/>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1" name="TextBox 11"/>
            <p:cNvSpPr txBox="1"/>
            <p:nvPr/>
          </p:nvSpPr>
          <p:spPr>
            <a:xfrm>
              <a:off x="549757" y="24154"/>
              <a:ext cx="8924280"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id="12" name="Group 12"/>
          <p:cNvGrpSpPr/>
          <p:nvPr/>
        </p:nvGrpSpPr>
        <p:grpSpPr>
          <a:xfrm>
            <a:off x="9006873" y="7870691"/>
            <a:ext cx="7105528" cy="1169529"/>
            <a:chOff x="0" y="0"/>
            <a:chExt cx="9474038" cy="1559372"/>
          </a:xfrm>
        </p:grpSpPr>
        <p:sp>
          <p:nvSpPr>
            <p:cNvPr id="13" name="Freeform 13"/>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4" name="TextBox 14"/>
            <p:cNvSpPr txBox="1"/>
            <p:nvPr/>
          </p:nvSpPr>
          <p:spPr>
            <a:xfrm>
              <a:off x="549757" y="24154"/>
              <a:ext cx="8924280"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id="15" name="Freeform 15"/>
          <p:cNvSpPr/>
          <p:nvPr/>
        </p:nvSpPr>
        <p:spPr>
          <a:xfrm>
            <a:off x="1596448" y="3620770"/>
            <a:ext cx="5360370" cy="6666230"/>
          </a:xfrm>
          <a:custGeom>
            <a:avLst/>
            <a:gdLst/>
            <a:ahLst/>
            <a:cxnLst/>
            <a:rect l="l" t="t" r="r" b="b"/>
            <a:pathLst>
              <a:path w="5189049" h="6419785">
                <a:moveTo>
                  <a:pt x="0" y="0"/>
                </a:moveTo>
                <a:lnTo>
                  <a:pt x="5189049" y="0"/>
                </a:lnTo>
                <a:lnTo>
                  <a:pt x="5189049" y="6419785"/>
                </a:lnTo>
                <a:lnTo>
                  <a:pt x="0" y="64197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6" name="Freeform 16"/>
          <p:cNvSpPr/>
          <p:nvPr/>
        </p:nvSpPr>
        <p:spPr>
          <a:xfrm>
            <a:off x="10144339" y="1181100"/>
            <a:ext cx="7785730" cy="2968416"/>
          </a:xfrm>
          <a:custGeom>
            <a:avLst/>
            <a:gdLst/>
            <a:ahLst/>
            <a:cxnLst/>
            <a:rect l="l" t="t" r="r" b="b"/>
            <a:pathLst>
              <a:path w="7785730" h="2968416">
                <a:moveTo>
                  <a:pt x="0" y="0"/>
                </a:moveTo>
                <a:lnTo>
                  <a:pt x="7785729" y="0"/>
                </a:lnTo>
                <a:lnTo>
                  <a:pt x="7785729" y="2968416"/>
                </a:lnTo>
                <a:lnTo>
                  <a:pt x="0" y="2968416"/>
                </a:lnTo>
                <a:lnTo>
                  <a:pt x="0" y="0"/>
                </a:lnTo>
                <a:close/>
              </a:path>
            </a:pathLst>
          </a:custGeom>
          <a:blipFill>
            <a:blip r:embed="rId8"/>
            <a:stretch>
              <a:fillRect/>
            </a:stretch>
          </a:blipFill>
          <a:ln w="38100" cap="sq">
            <a:solidFill>
              <a:srgbClr val="FFFFFF"/>
            </a:solidFill>
            <a:prstDash val="solid"/>
            <a:miter/>
          </a:ln>
        </p:spPr>
        <p:txBody>
          <a:bodyPr/>
          <a:lstStyle/>
          <a:p>
            <a:endParaRPr lang="pl-PL"/>
          </a:p>
        </p:txBody>
      </p:sp>
      <p:sp>
        <p:nvSpPr>
          <p:cNvPr id="17" name="TextBox 17"/>
          <p:cNvSpPr txBox="1"/>
          <p:nvPr/>
        </p:nvSpPr>
        <p:spPr>
          <a:xfrm>
            <a:off x="425146" y="101609"/>
            <a:ext cx="5509895"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ndarray</a:t>
            </a:r>
          </a:p>
        </p:txBody>
      </p:sp>
      <p:sp>
        <p:nvSpPr>
          <p:cNvPr id="18" name="TextBox 18"/>
          <p:cNvSpPr txBox="1"/>
          <p:nvPr/>
        </p:nvSpPr>
        <p:spPr>
          <a:xfrm>
            <a:off x="425146" y="1133475"/>
            <a:ext cx="9752356" cy="2334895"/>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14794151" y="-963424"/>
            <a:ext cx="6176663" cy="5906434"/>
          </a:xfrm>
          <a:custGeom>
            <a:avLst/>
            <a:gdLst/>
            <a:ahLst/>
            <a:cxnLst/>
            <a:rect l="l" t="t" r="r" b="b"/>
            <a:pathLst>
              <a:path w="6176663" h="5906434">
                <a:moveTo>
                  <a:pt x="0" y="0"/>
                </a:moveTo>
                <a:lnTo>
                  <a:pt x="6176663" y="0"/>
                </a:lnTo>
                <a:lnTo>
                  <a:pt x="6176663" y="5906434"/>
                </a:lnTo>
                <a:lnTo>
                  <a:pt x="0" y="5906434"/>
                </a:lnTo>
                <a:lnTo>
                  <a:pt x="0" y="0"/>
                </a:lnTo>
                <a:close/>
              </a:path>
            </a:pathLst>
          </a:custGeom>
          <a:blipFill>
            <a:blip r:embed="rId2">
              <a:alphaModFix amt="63000"/>
            </a:blip>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4133328" y="1019175"/>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rot="3018689">
            <a:off x="9318200" y="1620326"/>
            <a:ext cx="1475310" cy="416775"/>
          </a:xfrm>
          <a:custGeom>
            <a:avLst/>
            <a:gdLst/>
            <a:ahLst/>
            <a:cxnLst/>
            <a:rect l="l" t="t" r="r" b="b"/>
            <a:pathLst>
              <a:path w="1475310" h="416775">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Freeform 6"/>
          <p:cNvSpPr/>
          <p:nvPr/>
        </p:nvSpPr>
        <p:spPr>
          <a:xfrm rot="9961388">
            <a:off x="6676612" y="1406299"/>
            <a:ext cx="1871274" cy="2014091"/>
          </a:xfrm>
          <a:custGeom>
            <a:avLst/>
            <a:gdLst/>
            <a:ahLst/>
            <a:cxnLst/>
            <a:rect l="l" t="t" r="r" b="b"/>
            <a:pathLst>
              <a:path w="1871274" h="2014091">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7" name="Freeform 7"/>
          <p:cNvSpPr/>
          <p:nvPr/>
        </p:nvSpPr>
        <p:spPr>
          <a:xfrm>
            <a:off x="145981" y="4292834"/>
            <a:ext cx="8321976" cy="3333693"/>
          </a:xfrm>
          <a:custGeom>
            <a:avLst/>
            <a:gdLst/>
            <a:ahLst/>
            <a:cxnLst/>
            <a:rect l="l" t="t" r="r" b="b"/>
            <a:pathLst>
              <a:path w="8321976" h="3333693">
                <a:moveTo>
                  <a:pt x="0" y="0"/>
                </a:moveTo>
                <a:lnTo>
                  <a:pt x="8321975" y="0"/>
                </a:lnTo>
                <a:lnTo>
                  <a:pt x="8321975" y="3333693"/>
                </a:lnTo>
                <a:lnTo>
                  <a:pt x="0" y="3333693"/>
                </a:lnTo>
                <a:lnTo>
                  <a:pt x="0" y="0"/>
                </a:lnTo>
                <a:close/>
              </a:path>
            </a:pathLst>
          </a:custGeom>
          <a:blipFill>
            <a:blip r:embed="rId8">
              <a:alphaModFix amt="78000"/>
            </a:blip>
            <a:stretch>
              <a:fillRect/>
            </a:stretch>
          </a:blipFill>
          <a:ln w="38100" cap="sq">
            <a:solidFill>
              <a:srgbClr val="FFFFFF">
                <a:alpha val="77647"/>
              </a:srgbClr>
            </a:solidFill>
            <a:prstDash val="solid"/>
            <a:miter/>
          </a:ln>
        </p:spPr>
        <p:txBody>
          <a:bodyPr/>
          <a:lstStyle/>
          <a:p>
            <a:endParaRPr lang="pl-PL"/>
          </a:p>
        </p:txBody>
      </p:sp>
      <p:pic>
        <p:nvPicPr>
          <p:cNvPr id="8" name="Picture 8"/>
          <p:cNvPicPr>
            <a:picLocks noChangeAspect="1"/>
          </p:cNvPicPr>
          <p:nvPr/>
        </p:nvPicPr>
        <p:blipFill>
          <a:blip r:embed="rId9"/>
          <a:srcRect/>
          <a:stretch>
            <a:fillRect/>
          </a:stretch>
        </p:blipFill>
        <p:spPr>
          <a:xfrm rot="6546032">
            <a:off x="7277842" y="7085306"/>
            <a:ext cx="1516515" cy="1539610"/>
          </a:xfrm>
          <a:prstGeom prst="rect">
            <a:avLst/>
          </a:prstGeom>
          <a:ln cap="sq">
            <a:noFill/>
            <a:prstDash val="solid"/>
          </a:ln>
        </p:spPr>
      </p:pic>
      <p:pic>
        <p:nvPicPr>
          <p:cNvPr id="9" name="Picture 9"/>
          <p:cNvPicPr>
            <a:picLocks noChangeAspect="1"/>
          </p:cNvPicPr>
          <p:nvPr/>
        </p:nvPicPr>
        <p:blipFill>
          <a:blip r:embed="rId9"/>
          <a:srcRect/>
          <a:stretch>
            <a:fillRect/>
          </a:stretch>
        </p:blipFill>
        <p:spPr>
          <a:xfrm rot="5545991">
            <a:off x="7934518" y="5985966"/>
            <a:ext cx="1949196" cy="1978879"/>
          </a:xfrm>
          <a:prstGeom prst="rect">
            <a:avLst/>
          </a:prstGeom>
        </p:spPr>
      </p:pic>
      <p:grpSp>
        <p:nvGrpSpPr>
          <p:cNvPr id="10" name="Group 10"/>
          <p:cNvGrpSpPr/>
          <p:nvPr/>
        </p:nvGrpSpPr>
        <p:grpSpPr>
          <a:xfrm>
            <a:off x="588419" y="7814041"/>
            <a:ext cx="6772091" cy="766241"/>
            <a:chOff x="0" y="0"/>
            <a:chExt cx="9029454" cy="1021654"/>
          </a:xfrm>
        </p:grpSpPr>
        <p:grpSp>
          <p:nvGrpSpPr>
            <p:cNvPr id="11" name="Group 11"/>
            <p:cNvGrpSpPr/>
            <p:nvPr/>
          </p:nvGrpSpPr>
          <p:grpSpPr>
            <a:xfrm>
              <a:off x="0" y="0"/>
              <a:ext cx="587042" cy="5870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3" name="TextBox 13"/>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4" name="TextBox 14"/>
            <p:cNvSpPr txBox="1"/>
            <p:nvPr/>
          </p:nvSpPr>
          <p:spPr>
            <a:xfrm>
              <a:off x="751121" y="7136"/>
              <a:ext cx="8278333"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szybsze czytanie z pamięci mniejszej ilości bitów</a:t>
              </a:r>
            </a:p>
          </p:txBody>
        </p:sp>
      </p:grpSp>
      <p:grpSp>
        <p:nvGrpSpPr>
          <p:cNvPr id="15" name="Group 15"/>
          <p:cNvGrpSpPr/>
          <p:nvPr/>
        </p:nvGrpSpPr>
        <p:grpSpPr>
          <a:xfrm>
            <a:off x="559631" y="8751731"/>
            <a:ext cx="6772091" cy="1156766"/>
            <a:chOff x="0" y="0"/>
            <a:chExt cx="9029454" cy="1542354"/>
          </a:xfrm>
        </p:grpSpPr>
        <p:grpSp>
          <p:nvGrpSpPr>
            <p:cNvPr id="16" name="Group 16"/>
            <p:cNvGrpSpPr/>
            <p:nvPr/>
          </p:nvGrpSpPr>
          <p:grpSpPr>
            <a:xfrm>
              <a:off x="0" y="0"/>
              <a:ext cx="587042" cy="5870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8" name="TextBox 18"/>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9" name="TextBox 19"/>
            <p:cNvSpPr txBox="1"/>
            <p:nvPr/>
          </p:nvSpPr>
          <p:spPr>
            <a:xfrm>
              <a:off x="751121" y="7136"/>
              <a:ext cx="8278333"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id="20" name="Freeform 20"/>
          <p:cNvSpPr/>
          <p:nvPr/>
        </p:nvSpPr>
        <p:spPr>
          <a:xfrm>
            <a:off x="9543412" y="2727669"/>
            <a:ext cx="8339071" cy="3226426"/>
          </a:xfrm>
          <a:custGeom>
            <a:avLst/>
            <a:gdLst/>
            <a:ahLst/>
            <a:cxnLst/>
            <a:rect l="l" t="t" r="r" b="b"/>
            <a:pathLst>
              <a:path w="8339071" h="3226426">
                <a:moveTo>
                  <a:pt x="0" y="0"/>
                </a:moveTo>
                <a:lnTo>
                  <a:pt x="8339070" y="0"/>
                </a:lnTo>
                <a:lnTo>
                  <a:pt x="8339070" y="3226426"/>
                </a:lnTo>
                <a:lnTo>
                  <a:pt x="0" y="3226426"/>
                </a:lnTo>
                <a:lnTo>
                  <a:pt x="0" y="0"/>
                </a:lnTo>
                <a:close/>
              </a:path>
            </a:pathLst>
          </a:custGeom>
          <a:blipFill>
            <a:blip r:embed="rId10">
              <a:alphaModFix amt="86000"/>
            </a:blip>
            <a:stretch>
              <a:fillRect/>
            </a:stretch>
          </a:blipFill>
          <a:ln w="38100" cap="sq">
            <a:solidFill>
              <a:srgbClr val="FFFFFF">
                <a:alpha val="85882"/>
              </a:srgbClr>
            </a:solidFill>
            <a:prstDash val="solid"/>
            <a:miter/>
          </a:ln>
        </p:spPr>
        <p:txBody>
          <a:bodyPr/>
          <a:lstStyle/>
          <a:p>
            <a:endParaRPr lang="pl-PL"/>
          </a:p>
        </p:txBody>
      </p:sp>
      <p:sp>
        <p:nvSpPr>
          <p:cNvPr id="21" name="TextBox 21"/>
          <p:cNvSpPr txBox="1"/>
          <p:nvPr/>
        </p:nvSpPr>
        <p:spPr>
          <a:xfrm>
            <a:off x="1286216" y="268605"/>
            <a:ext cx="15973084"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Dlaczego NumPy zamiast List ?</a:t>
            </a:r>
          </a:p>
        </p:txBody>
      </p:sp>
      <p:sp>
        <p:nvSpPr>
          <p:cNvPr id="22" name="Freeform 22"/>
          <p:cNvSpPr/>
          <p:nvPr/>
        </p:nvSpPr>
        <p:spPr>
          <a:xfrm rot="-9699052">
            <a:off x="5650892" y="926831"/>
            <a:ext cx="1232228" cy="1326273"/>
          </a:xfrm>
          <a:custGeom>
            <a:avLst/>
            <a:gdLst/>
            <a:ahLst/>
            <a:cxnLst/>
            <a:rect l="l" t="t" r="r" b="b"/>
            <a:pathLst>
              <a:path w="1232228" h="1326273">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23" name="TextBox 23"/>
          <p:cNvSpPr txBox="1"/>
          <p:nvPr/>
        </p:nvSpPr>
        <p:spPr>
          <a:xfrm>
            <a:off x="2938487" y="3559409"/>
            <a:ext cx="2416578" cy="514350"/>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Open Sans Bold"/>
              </a:rPr>
              <a:t>Fixed Type</a:t>
            </a:r>
          </a:p>
        </p:txBody>
      </p:sp>
      <p:sp>
        <p:nvSpPr>
          <p:cNvPr id="24" name="TextBox 24"/>
          <p:cNvSpPr txBox="1"/>
          <p:nvPr/>
        </p:nvSpPr>
        <p:spPr>
          <a:xfrm>
            <a:off x="7360509" y="8775900"/>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5" name="TextBox 25"/>
          <p:cNvSpPr txBox="1"/>
          <p:nvPr/>
        </p:nvSpPr>
        <p:spPr>
          <a:xfrm>
            <a:off x="9851580" y="6695469"/>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6" name="TextBox 26"/>
          <p:cNvSpPr txBox="1"/>
          <p:nvPr/>
        </p:nvSpPr>
        <p:spPr>
          <a:xfrm>
            <a:off x="9272758" y="816562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7" name="TextBox 27"/>
          <p:cNvSpPr txBox="1"/>
          <p:nvPr/>
        </p:nvSpPr>
        <p:spPr>
          <a:xfrm>
            <a:off x="8134813" y="780748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8" name="TextBox 28"/>
          <p:cNvSpPr txBox="1"/>
          <p:nvPr/>
        </p:nvSpPr>
        <p:spPr>
          <a:xfrm>
            <a:off x="11067328" y="2108544"/>
            <a:ext cx="5468071" cy="507127"/>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Emblema One"/>
              </a:rPr>
              <a:t>Contiguous Memory</a:t>
            </a:r>
          </a:p>
        </p:txBody>
      </p:sp>
      <p:sp>
        <p:nvSpPr>
          <p:cNvPr id="29" name="TextBox 29"/>
          <p:cNvSpPr txBox="1"/>
          <p:nvPr/>
        </p:nvSpPr>
        <p:spPr>
          <a:xfrm>
            <a:off x="899988" y="1462639"/>
            <a:ext cx="4455077" cy="10668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2286000" y="95250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902403" y="1333510"/>
            <a:ext cx="7241598" cy="7813284"/>
          </a:xfrm>
          <a:custGeom>
            <a:avLst/>
            <a:gdLst/>
            <a:ahLst/>
            <a:cxnLst/>
            <a:rect l="l" t="t" r="r" b="b"/>
            <a:pathLst>
              <a:path w="6616957" h="7028459">
                <a:moveTo>
                  <a:pt x="0" y="0"/>
                </a:moveTo>
                <a:lnTo>
                  <a:pt x="6616957" y="0"/>
                </a:lnTo>
                <a:lnTo>
                  <a:pt x="6616957" y="7028459"/>
                </a:lnTo>
                <a:lnTo>
                  <a:pt x="0" y="702845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rot="-2982584">
            <a:off x="9042311" y="7238632"/>
            <a:ext cx="1475310" cy="416775"/>
          </a:xfrm>
          <a:custGeom>
            <a:avLst/>
            <a:gdLst/>
            <a:ahLst/>
            <a:cxnLst/>
            <a:rect l="l" t="t" r="r" b="b"/>
            <a:pathLst>
              <a:path w="1475310" h="416775">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1567620" y="164707"/>
            <a:ext cx="16594611" cy="698076"/>
          </a:xfrm>
          <a:prstGeom prst="rect">
            <a:avLst/>
          </a:prstGeom>
        </p:spPr>
        <p:txBody>
          <a:bodyPr lIns="0" tIns="0" rIns="0" bIns="0" rtlCol="0" anchor="t">
            <a:spAutoFit/>
          </a:bodyPr>
          <a:lstStyle/>
          <a:p>
            <a:pPr algn="ctr">
              <a:lnSpc>
                <a:spcPts val="5880"/>
              </a:lnSpc>
            </a:pPr>
            <a:r>
              <a:rPr lang="en-US" sz="3800" dirty="0">
                <a:solidFill>
                  <a:srgbClr val="FFFFFF"/>
                </a:solidFill>
                <a:latin typeface="Emblema One"/>
              </a:rPr>
              <a:t>NumPy - </a:t>
            </a:r>
            <a:r>
              <a:rPr lang="en-US" sz="3800" dirty="0" err="1">
                <a:solidFill>
                  <a:srgbClr val="FFFFFF"/>
                </a:solidFill>
                <a:latin typeface="Emblema One"/>
              </a:rPr>
              <a:t>operacje</a:t>
            </a:r>
            <a:r>
              <a:rPr lang="en-US" sz="3800" dirty="0">
                <a:solidFill>
                  <a:srgbClr val="FFFFFF"/>
                </a:solidFill>
                <a:latin typeface="Emblema One"/>
              </a:rPr>
              <a:t> </a:t>
            </a:r>
            <a:r>
              <a:rPr lang="en-US" sz="3800" dirty="0" err="1">
                <a:solidFill>
                  <a:srgbClr val="FFFFFF"/>
                </a:solidFill>
                <a:latin typeface="Emblema One"/>
              </a:rPr>
              <a:t>pomiędzy</a:t>
            </a:r>
            <a:r>
              <a:rPr lang="en-US" sz="3800" dirty="0">
                <a:solidFill>
                  <a:srgbClr val="FFFFFF"/>
                </a:solidFill>
                <a:latin typeface="Emblema One"/>
              </a:rPr>
              <a:t> </a:t>
            </a:r>
            <a:r>
              <a:rPr lang="en-US" sz="3800" dirty="0" err="1">
                <a:solidFill>
                  <a:srgbClr val="FFFFFF"/>
                </a:solidFill>
                <a:latin typeface="Emblema One"/>
              </a:rPr>
              <a:t>tablicami</a:t>
            </a:r>
            <a:r>
              <a:rPr lang="en-US" sz="3800" dirty="0">
                <a:solidFill>
                  <a:srgbClr val="FFFFFF"/>
                </a:solidFill>
                <a:latin typeface="Emblema One"/>
              </a:rPr>
              <a:t> </a:t>
            </a:r>
            <a:r>
              <a:rPr lang="en-US" sz="3800" dirty="0" err="1">
                <a:solidFill>
                  <a:srgbClr val="FFFFFF"/>
                </a:solidFill>
                <a:latin typeface="Emblema One"/>
              </a:rPr>
              <a:t>oraz</a:t>
            </a:r>
            <a:r>
              <a:rPr lang="en-US" sz="3800" dirty="0">
                <a:solidFill>
                  <a:srgbClr val="FFFFFF"/>
                </a:solidFill>
                <a:latin typeface="Emblema One"/>
              </a:rPr>
              <a:t> </a:t>
            </a:r>
            <a:r>
              <a:rPr lang="en-US" sz="3800" dirty="0" err="1">
                <a:solidFill>
                  <a:srgbClr val="FFFFFF"/>
                </a:solidFill>
                <a:latin typeface="Emblema One"/>
              </a:rPr>
              <a:t>liczbami</a:t>
            </a:r>
            <a:endParaRPr lang="en-US" sz="3800" dirty="0">
              <a:solidFill>
                <a:srgbClr val="FFFFFF"/>
              </a:solidFill>
              <a:latin typeface="Emblema One"/>
            </a:endParaRPr>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9864925" y="5584939"/>
            <a:ext cx="7908488" cy="1168269"/>
          </a:xfrm>
          <a:prstGeom prst="rect">
            <a:avLst/>
          </a:prstGeom>
        </p:spPr>
        <p:txBody>
          <a:bodyPr lIns="0" tIns="0" rIns="0" bIns="0" rtlCol="0" anchor="t">
            <a:spAutoFit/>
          </a:bodyPr>
          <a:lstStyle/>
          <a:p>
            <a:pPr>
              <a:lnSpc>
                <a:spcPts val="3055"/>
              </a:lnSpc>
            </a:pPr>
            <a:r>
              <a:rPr lang="en-US" sz="2182" dirty="0" err="1">
                <a:solidFill>
                  <a:srgbClr val="FFFFFF"/>
                </a:solidFill>
                <a:latin typeface="Emblema One"/>
              </a:rPr>
              <a:t>Podczas</a:t>
            </a:r>
            <a:r>
              <a:rPr lang="en-US" sz="2182" dirty="0">
                <a:solidFill>
                  <a:srgbClr val="FFFFFF"/>
                </a:solidFill>
                <a:latin typeface="Emblema One"/>
              </a:rPr>
              <a:t> </a:t>
            </a:r>
            <a:r>
              <a:rPr lang="en-US" sz="2182" dirty="0" err="1">
                <a:solidFill>
                  <a:srgbClr val="FFFFFF"/>
                </a:solidFill>
                <a:latin typeface="Emblema One"/>
              </a:rPr>
              <a:t>dokonywania</a:t>
            </a:r>
            <a:r>
              <a:rPr lang="en-US" sz="2182" dirty="0">
                <a:solidFill>
                  <a:srgbClr val="FFFFFF"/>
                </a:solidFill>
                <a:latin typeface="Emblema One"/>
              </a:rPr>
              <a:t> </a:t>
            </a:r>
            <a:r>
              <a:rPr lang="en-US" sz="2182" dirty="0" err="1">
                <a:solidFill>
                  <a:srgbClr val="FFFFFF"/>
                </a:solidFill>
                <a:latin typeface="Emblema One"/>
              </a:rPr>
              <a:t>operacji</a:t>
            </a:r>
            <a:r>
              <a:rPr lang="en-US" sz="2182" dirty="0">
                <a:solidFill>
                  <a:srgbClr val="FFFFFF"/>
                </a:solidFill>
                <a:latin typeface="Emblema One"/>
              </a:rPr>
              <a:t> </a:t>
            </a:r>
            <a:r>
              <a:rPr lang="en-US" sz="2182" dirty="0" err="1">
                <a:solidFill>
                  <a:srgbClr val="FFFFFF"/>
                </a:solidFill>
                <a:latin typeface="Emblema One"/>
              </a:rPr>
              <a:t>pomiędzy</a:t>
            </a:r>
            <a:r>
              <a:rPr lang="en-US" sz="2182" dirty="0">
                <a:solidFill>
                  <a:srgbClr val="FFFFFF"/>
                </a:solidFill>
                <a:latin typeface="Emblema One"/>
              </a:rPr>
              <a:t> </a:t>
            </a:r>
            <a:r>
              <a:rPr lang="en-US" sz="2182" dirty="0" err="1">
                <a:solidFill>
                  <a:srgbClr val="FFFFFF"/>
                </a:solidFill>
                <a:latin typeface="Emblema One"/>
              </a:rPr>
              <a:t>tablicami</a:t>
            </a:r>
            <a:r>
              <a:rPr lang="en-US" sz="2182" dirty="0">
                <a:solidFill>
                  <a:srgbClr val="FFFFFF"/>
                </a:solidFill>
                <a:latin typeface="Emblema One"/>
              </a:rPr>
              <a:t> </a:t>
            </a:r>
            <a:r>
              <a:rPr lang="en-US" sz="2182" dirty="0" err="1">
                <a:solidFill>
                  <a:srgbClr val="FFFFFF"/>
                </a:solidFill>
                <a:latin typeface="Emblema One"/>
              </a:rPr>
              <a:t>oraz</a:t>
            </a:r>
            <a:r>
              <a:rPr lang="en-US" sz="2182" dirty="0">
                <a:solidFill>
                  <a:srgbClr val="FFFFFF"/>
                </a:solidFill>
                <a:latin typeface="Emblema One"/>
              </a:rPr>
              <a:t> </a:t>
            </a:r>
            <a:r>
              <a:rPr lang="en-US" sz="2182" dirty="0" err="1">
                <a:solidFill>
                  <a:srgbClr val="FFFFFF"/>
                </a:solidFill>
                <a:latin typeface="Emblema One"/>
              </a:rPr>
              <a:t>liczbami</a:t>
            </a:r>
            <a:r>
              <a:rPr lang="en-US" sz="2182" dirty="0">
                <a:solidFill>
                  <a:srgbClr val="FFFFFF"/>
                </a:solidFill>
                <a:latin typeface="Emblema One"/>
              </a:rPr>
              <a:t>, </a:t>
            </a:r>
            <a:r>
              <a:rPr lang="pl-PL" sz="2182" dirty="0">
                <a:solidFill>
                  <a:srgbClr val="FFFFFF"/>
                </a:solidFill>
                <a:latin typeface="Emblema One"/>
              </a:rPr>
              <a:t>operacja </a:t>
            </a:r>
            <a:r>
              <a:rPr lang="en-US" sz="2182" dirty="0">
                <a:solidFill>
                  <a:srgbClr val="FFFFFF"/>
                </a:solidFill>
                <a:latin typeface="Emblema One"/>
              </a:rPr>
              <a:t>jest </a:t>
            </a:r>
            <a:r>
              <a:rPr lang="en-US" sz="2182" dirty="0" err="1">
                <a:solidFill>
                  <a:srgbClr val="FFFFFF"/>
                </a:solidFill>
                <a:latin typeface="Emblema One"/>
              </a:rPr>
              <a:t>dokonywana</a:t>
            </a:r>
            <a:r>
              <a:rPr lang="en-US" sz="2182" dirty="0">
                <a:solidFill>
                  <a:srgbClr val="FFFFFF"/>
                </a:solidFill>
                <a:latin typeface="Emblema One"/>
              </a:rPr>
              <a:t> </a:t>
            </a:r>
            <a:r>
              <a:rPr lang="en-US" sz="2182" dirty="0" err="1">
                <a:solidFill>
                  <a:srgbClr val="FFFFFF"/>
                </a:solidFill>
                <a:latin typeface="Emblema One"/>
              </a:rPr>
              <a:t>osobno</a:t>
            </a:r>
            <a:r>
              <a:rPr lang="en-US" sz="2182" dirty="0">
                <a:solidFill>
                  <a:srgbClr val="FFFFFF"/>
                </a:solidFill>
                <a:latin typeface="Emblema One"/>
              </a:rPr>
              <a:t> </a:t>
            </a:r>
            <a:r>
              <a:rPr lang="en-US" sz="2182" dirty="0" err="1">
                <a:solidFill>
                  <a:srgbClr val="FFFFFF"/>
                </a:solidFill>
                <a:latin typeface="Emblema One"/>
              </a:rPr>
              <a:t>dla</a:t>
            </a:r>
            <a:r>
              <a:rPr lang="en-US" sz="2182" dirty="0">
                <a:solidFill>
                  <a:srgbClr val="FFFFFF"/>
                </a:solidFill>
                <a:latin typeface="Emblema One"/>
              </a:rPr>
              <a:t> </a:t>
            </a:r>
            <a:r>
              <a:rPr lang="en-US" sz="2182" dirty="0" err="1">
                <a:solidFill>
                  <a:srgbClr val="FFFFFF"/>
                </a:solidFill>
                <a:latin typeface="Emblema One"/>
              </a:rPr>
              <a:t>każdego</a:t>
            </a:r>
            <a:r>
              <a:rPr lang="en-US" sz="2182" dirty="0">
                <a:solidFill>
                  <a:srgbClr val="FFFFFF"/>
                </a:solidFill>
                <a:latin typeface="Emblema One"/>
              </a:rPr>
              <a:t> </a:t>
            </a:r>
            <a:r>
              <a:rPr lang="en-US" sz="2182" dirty="0" err="1">
                <a:solidFill>
                  <a:srgbClr val="FFFFFF"/>
                </a:solidFill>
                <a:latin typeface="Emblema One"/>
              </a:rPr>
              <a:t>elementu</a:t>
            </a:r>
            <a:endParaRPr lang="en-US" sz="2182" dirty="0">
              <a:solidFill>
                <a:srgbClr val="FFFFFF"/>
              </a:solidFill>
              <a:latin typeface="Emblem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4401220" y="6099955"/>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647921" y="9413168"/>
            <a:ext cx="1844500" cy="1747664"/>
          </a:xfrm>
          <a:custGeom>
            <a:avLst/>
            <a:gdLst/>
            <a:ahLst/>
            <a:cxnLst/>
            <a:rect l="l" t="t" r="r" b="b"/>
            <a:pathLst>
              <a:path w="1844500" h="1747664">
                <a:moveTo>
                  <a:pt x="0" y="0"/>
                </a:moveTo>
                <a:lnTo>
                  <a:pt x="1844501" y="0"/>
                </a:lnTo>
                <a:lnTo>
                  <a:pt x="1844501"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026632" y="-2182573"/>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329"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2768394" y="1052681"/>
            <a:ext cx="2188369" cy="931896"/>
            <a:chOff x="0" y="0"/>
            <a:chExt cx="2917825" cy="1242528"/>
          </a:xfrm>
        </p:grpSpPr>
        <p:sp>
          <p:nvSpPr>
            <p:cNvPr id="7" name="AutoShape 7"/>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Standardowe</a:t>
              </a:r>
            </a:p>
          </p:txBody>
        </p:sp>
      </p:grpSp>
      <p:grpSp>
        <p:nvGrpSpPr>
          <p:cNvPr id="9" name="Group 9"/>
          <p:cNvGrpSpPr/>
          <p:nvPr/>
        </p:nvGrpSpPr>
        <p:grpSpPr>
          <a:xfrm>
            <a:off x="7654053" y="1095375"/>
            <a:ext cx="2188369" cy="931896"/>
            <a:chOff x="0" y="0"/>
            <a:chExt cx="2917825" cy="1242528"/>
          </a:xfrm>
        </p:grpSpPr>
        <p:sp>
          <p:nvSpPr>
            <p:cNvPr id="10" name="AutoShape 10"/>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1" name="TextBox 11"/>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Boolean</a:t>
              </a:r>
            </a:p>
          </p:txBody>
        </p:sp>
      </p:grpSp>
      <p:sp>
        <p:nvSpPr>
          <p:cNvPr id="13" name="Freeform 13"/>
          <p:cNvSpPr/>
          <p:nvPr/>
        </p:nvSpPr>
        <p:spPr>
          <a:xfrm>
            <a:off x="410254" y="2027271"/>
            <a:ext cx="6843825" cy="8003467"/>
          </a:xfrm>
          <a:custGeom>
            <a:avLst/>
            <a:gdLst/>
            <a:ahLst/>
            <a:cxnLst/>
            <a:rect l="l" t="t" r="r" b="b"/>
            <a:pathLst>
              <a:path w="6400432" h="6703770">
                <a:moveTo>
                  <a:pt x="0" y="0"/>
                </a:moveTo>
                <a:lnTo>
                  <a:pt x="6400432" y="0"/>
                </a:lnTo>
                <a:lnTo>
                  <a:pt x="6400432" y="6703770"/>
                </a:lnTo>
                <a:lnTo>
                  <a:pt x="0" y="67037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Freeform 15"/>
          <p:cNvSpPr/>
          <p:nvPr/>
        </p:nvSpPr>
        <p:spPr>
          <a:xfrm>
            <a:off x="7874952" y="2027271"/>
            <a:ext cx="6843825" cy="8003467"/>
          </a:xfrm>
          <a:custGeom>
            <a:avLst/>
            <a:gdLst/>
            <a:ahLst/>
            <a:cxnLst/>
            <a:rect l="l" t="t" r="r" b="b"/>
            <a:pathLst>
              <a:path w="6269201" h="6915119">
                <a:moveTo>
                  <a:pt x="0" y="0"/>
                </a:moveTo>
                <a:lnTo>
                  <a:pt x="6269202" y="0"/>
                </a:lnTo>
                <a:lnTo>
                  <a:pt x="6269202" y="6915119"/>
                </a:lnTo>
                <a:lnTo>
                  <a:pt x="0" y="691511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6" name="TextBox 16"/>
          <p:cNvSpPr txBox="1"/>
          <p:nvPr/>
        </p:nvSpPr>
        <p:spPr>
          <a:xfrm>
            <a:off x="274329" y="275162"/>
            <a:ext cx="12222321"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pobieranie danych z ndarray</a:t>
            </a:r>
          </a:p>
        </p:txBody>
      </p:sp>
      <p:sp>
        <p:nvSpPr>
          <p:cNvPr id="17" name="AutoShape 17"/>
          <p:cNvSpPr/>
          <p:nvPr/>
        </p:nvSpPr>
        <p:spPr>
          <a:xfrm>
            <a:off x="15155153" y="5601048"/>
            <a:ext cx="3132847" cy="0"/>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8" name="TextBox 18"/>
          <p:cNvSpPr txBox="1"/>
          <p:nvPr/>
        </p:nvSpPr>
        <p:spPr>
          <a:xfrm>
            <a:off x="15479723" y="5095875"/>
            <a:ext cx="2538095"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8711039" y="129185"/>
            <a:ext cx="7112666" cy="10028631"/>
          </a:xfrm>
          <a:custGeom>
            <a:avLst/>
            <a:gdLst/>
            <a:ahLst/>
            <a:cxnLst/>
            <a:rect l="l" t="t" r="r" b="b"/>
            <a:pathLst>
              <a:path w="7112666" h="10028631">
                <a:moveTo>
                  <a:pt x="0" y="0"/>
                </a:moveTo>
                <a:lnTo>
                  <a:pt x="7112666" y="0"/>
                </a:lnTo>
                <a:lnTo>
                  <a:pt x="7112666" y="10028630"/>
                </a:lnTo>
                <a:lnTo>
                  <a:pt x="0" y="1002863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99546" y="382905"/>
            <a:ext cx="8111492" cy="1717586"/>
          </a:xfrm>
          <a:prstGeom prst="rect">
            <a:avLst/>
          </a:prstGeom>
        </p:spPr>
        <p:txBody>
          <a:bodyPr lIns="0" tIns="0" rIns="0" bIns="0" rtlCol="0" anchor="t">
            <a:spAutoFit/>
          </a:bodyPr>
          <a:lstStyle/>
          <a:p>
            <a:pPr>
              <a:lnSpc>
                <a:spcPts val="3359"/>
              </a:lnSpc>
            </a:pPr>
            <a:r>
              <a:rPr lang="en-US" sz="2400" dirty="0">
                <a:solidFill>
                  <a:srgbClr val="FFFFFF"/>
                </a:solidFill>
                <a:latin typeface="Emblema One"/>
              </a:rPr>
              <a:t>Fancy indexing </a:t>
            </a:r>
            <a:r>
              <a:rPr lang="en-US" sz="2400" dirty="0" err="1">
                <a:solidFill>
                  <a:srgbClr val="FFFFFF"/>
                </a:solidFill>
                <a:latin typeface="Emblema One"/>
              </a:rPr>
              <a:t>polega</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wyciąganiu</a:t>
            </a:r>
            <a:r>
              <a:rPr lang="en-US" sz="2400" dirty="0">
                <a:solidFill>
                  <a:srgbClr val="FFFFFF"/>
                </a:solidFill>
                <a:latin typeface="Emblema One"/>
              </a:rPr>
              <a:t> </a:t>
            </a:r>
            <a:r>
              <a:rPr lang="en-US" sz="2400" dirty="0" err="1">
                <a:solidFill>
                  <a:srgbClr val="FFFFFF"/>
                </a:solidFill>
                <a:latin typeface="Emblema One"/>
              </a:rPr>
              <a:t>informacji</a:t>
            </a:r>
            <a:r>
              <a:rPr lang="en-US" sz="2400" dirty="0">
                <a:solidFill>
                  <a:srgbClr val="FFFFFF"/>
                </a:solidFill>
                <a:latin typeface="Emblema One"/>
              </a:rPr>
              <a:t> z </a:t>
            </a:r>
            <a:r>
              <a:rPr lang="en-US" sz="2400" dirty="0" err="1">
                <a:solidFill>
                  <a:srgbClr val="FFFFFF"/>
                </a:solidFill>
                <a:latin typeface="Emblema One"/>
              </a:rPr>
              <a:t>tablic</a:t>
            </a:r>
            <a:r>
              <a:rPr lang="en-US" sz="2400" dirty="0">
                <a:solidFill>
                  <a:srgbClr val="FFFFFF"/>
                </a:solidFill>
                <a:latin typeface="Emblema One"/>
              </a:rPr>
              <a:t>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zastosowanie</a:t>
            </a:r>
            <a:r>
              <a:rPr lang="en-US" sz="2400" dirty="0">
                <a:solidFill>
                  <a:srgbClr val="FFFFFF"/>
                </a:solidFill>
                <a:latin typeface="Emblema One"/>
              </a:rPr>
              <a:t> </a:t>
            </a:r>
            <a:r>
              <a:rPr lang="en-US" sz="2400" dirty="0" err="1">
                <a:solidFill>
                  <a:srgbClr val="FFFFFF"/>
                </a:solidFill>
                <a:latin typeface="Emblema One"/>
              </a:rPr>
              <a:t>tablic</a:t>
            </a:r>
            <a:r>
              <a:rPr lang="en-US" sz="2400" dirty="0">
                <a:solidFill>
                  <a:srgbClr val="FFFFFF"/>
                </a:solidFill>
                <a:latin typeface="Emblema One"/>
              </a:rPr>
              <a:t> </a:t>
            </a:r>
            <a:r>
              <a:rPr lang="pl-PL" sz="2400" dirty="0">
                <a:solidFill>
                  <a:srgbClr val="FFFFFF"/>
                </a:solidFill>
                <a:latin typeface="Emblema One"/>
              </a:rPr>
              <a:t>zawierających w sobie wartości </a:t>
            </a:r>
            <a:r>
              <a:rPr lang="pl-PL" sz="2400" dirty="0" err="1">
                <a:solidFill>
                  <a:srgbClr val="FFFFFF"/>
                </a:solidFill>
                <a:latin typeface="Emblema One"/>
              </a:rPr>
              <a:t>Integer</a:t>
            </a:r>
            <a:r>
              <a:rPr lang="en-US" sz="2400" dirty="0">
                <a:solidFill>
                  <a:srgbClr val="FFFFFF"/>
                </a:solidFill>
                <a:latin typeface="Emblema One"/>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421864" y="8888664"/>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4140837" y="-2669381"/>
            <a:ext cx="5583018" cy="5338761"/>
          </a:xfrm>
          <a:custGeom>
            <a:avLst/>
            <a:gdLst/>
            <a:ahLst/>
            <a:cxnLst/>
            <a:rect l="l" t="t" r="r" b="b"/>
            <a:pathLst>
              <a:path w="5583018" h="5338761">
                <a:moveTo>
                  <a:pt x="0" y="0"/>
                </a:moveTo>
                <a:lnTo>
                  <a:pt x="5583018" y="0"/>
                </a:lnTo>
                <a:lnTo>
                  <a:pt x="5583018" y="5338762"/>
                </a:lnTo>
                <a:lnTo>
                  <a:pt x="0" y="5338762"/>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3912271" y="723809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1661069" y="255337"/>
            <a:ext cx="2895099" cy="2768439"/>
          </a:xfrm>
          <a:custGeom>
            <a:avLst/>
            <a:gdLst/>
            <a:ahLst/>
            <a:cxnLst/>
            <a:rect l="l" t="t" r="r" b="b"/>
            <a:pathLst>
              <a:path w="2895099" h="2768439">
                <a:moveTo>
                  <a:pt x="0" y="0"/>
                </a:moveTo>
                <a:lnTo>
                  <a:pt x="2895099" y="0"/>
                </a:lnTo>
                <a:lnTo>
                  <a:pt x="2895099"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1665085"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a:off x="1028700" y="3547330"/>
            <a:ext cx="7172277" cy="5635360"/>
          </a:xfrm>
          <a:custGeom>
            <a:avLst/>
            <a:gdLst/>
            <a:ahLst/>
            <a:cxnLst/>
            <a:rect l="l" t="t" r="r" b="b"/>
            <a:pathLst>
              <a:path w="7172277" h="5635360">
                <a:moveTo>
                  <a:pt x="0" y="0"/>
                </a:moveTo>
                <a:lnTo>
                  <a:pt x="7172277" y="0"/>
                </a:lnTo>
                <a:lnTo>
                  <a:pt x="7172277" y="5635360"/>
                </a:lnTo>
                <a:lnTo>
                  <a:pt x="0" y="563536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665085" y="147627"/>
            <a:ext cx="1254583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Element-wise operations</a:t>
            </a:r>
          </a:p>
        </p:txBody>
      </p:sp>
      <p:sp>
        <p:nvSpPr>
          <p:cNvPr id="9" name="TextBox 9"/>
          <p:cNvSpPr txBox="1"/>
          <p:nvPr/>
        </p:nvSpPr>
        <p:spPr>
          <a:xfrm>
            <a:off x="1665085" y="1181100"/>
            <a:ext cx="13270745" cy="2153603"/>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uniwersalna</a:t>
            </a:r>
            <a:r>
              <a:rPr lang="en-US" sz="2400" dirty="0">
                <a:solidFill>
                  <a:srgbClr val="FFFFFF"/>
                </a:solidFill>
                <a:latin typeface="Emblema One"/>
              </a:rPr>
              <a:t>, </a:t>
            </a:r>
            <a:r>
              <a:rPr lang="en-US" sz="2400" dirty="0" err="1">
                <a:solidFill>
                  <a:srgbClr val="FFFFFF"/>
                </a:solidFill>
                <a:latin typeface="Emblema One"/>
              </a:rPr>
              <a:t>czyli</a:t>
            </a:r>
            <a:r>
              <a:rPr lang="en-US" sz="2400" dirty="0">
                <a:solidFill>
                  <a:srgbClr val="FFFFFF"/>
                </a:solidFill>
                <a:latin typeface="Emblema One"/>
              </a:rPr>
              <a:t> </a:t>
            </a:r>
            <a:r>
              <a:rPr lang="en-US" sz="2400" dirty="0" err="1">
                <a:solidFill>
                  <a:srgbClr val="FFFFFF"/>
                </a:solidFill>
                <a:latin typeface="Emblema One"/>
              </a:rPr>
              <a:t>ufunc</a:t>
            </a:r>
            <a:r>
              <a:rPr lang="en-US" sz="2400" dirty="0">
                <a:solidFill>
                  <a:srgbClr val="FFFFFF"/>
                </a:solidFill>
                <a:latin typeface="Emblema One"/>
              </a:rPr>
              <a:t>, to </a:t>
            </a: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element-wise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w </a:t>
            </a:r>
            <a:r>
              <a:rPr lang="en-US" sz="2400" dirty="0" err="1">
                <a:solidFill>
                  <a:srgbClr val="FFFFFF"/>
                </a:solidFill>
                <a:latin typeface="Emblema One"/>
              </a:rPr>
              <a:t>ndarrays</a:t>
            </a:r>
            <a:r>
              <a:rPr lang="en-US" sz="2400" dirty="0">
                <a:solidFill>
                  <a:srgbClr val="FFFFFF"/>
                </a:solidFill>
                <a:latin typeface="Emblema One"/>
              </a:rPr>
              <a:t>. </a:t>
            </a:r>
            <a:r>
              <a:rPr lang="en-US" sz="2400" dirty="0" err="1">
                <a:solidFill>
                  <a:srgbClr val="FFFFFF"/>
                </a:solidFill>
                <a:latin typeface="Emblema One"/>
              </a:rPr>
              <a:t>Można</a:t>
            </a:r>
            <a:r>
              <a:rPr lang="en-US" sz="2400" dirty="0">
                <a:solidFill>
                  <a:srgbClr val="FFFFFF"/>
                </a:solidFill>
                <a:latin typeface="Emblema One"/>
              </a:rPr>
              <a:t> </a:t>
            </a:r>
            <a:r>
              <a:rPr lang="en-US" sz="2400" dirty="0" err="1">
                <a:solidFill>
                  <a:srgbClr val="FFFFFF"/>
                </a:solidFill>
                <a:latin typeface="Emblema One"/>
              </a:rPr>
              <a:t>sobie</a:t>
            </a:r>
            <a:r>
              <a:rPr lang="en-US" sz="2400" dirty="0">
                <a:solidFill>
                  <a:srgbClr val="FFFFFF"/>
                </a:solidFill>
                <a:latin typeface="Emblema One"/>
              </a:rPr>
              <a:t> </a:t>
            </a:r>
            <a:r>
              <a:rPr lang="en-US" sz="2400" dirty="0" err="1">
                <a:solidFill>
                  <a:srgbClr val="FFFFFF"/>
                </a:solidFill>
                <a:latin typeface="Emblema One"/>
              </a:rPr>
              <a:t>wyobrazić</a:t>
            </a:r>
            <a:r>
              <a:rPr lang="en-US" sz="2400" dirty="0">
                <a:solidFill>
                  <a:srgbClr val="FFFFFF"/>
                </a:solidFill>
                <a:latin typeface="Emblema One"/>
              </a:rPr>
              <a:t> to ja</a:t>
            </a:r>
            <a:r>
              <a:rPr lang="pl-PL" sz="2400" dirty="0">
                <a:solidFill>
                  <a:srgbClr val="FFFFFF"/>
                </a:solidFill>
                <a:latin typeface="Emblema One"/>
              </a:rPr>
              <a:t>ko </a:t>
            </a:r>
            <a:r>
              <a:rPr lang="en-US" sz="2400" dirty="0">
                <a:solidFill>
                  <a:srgbClr val="FFFFFF"/>
                </a:solidFill>
                <a:latin typeface="Emblema One"/>
              </a:rPr>
              <a:t> </a:t>
            </a:r>
            <a:r>
              <a:rPr lang="en-US" sz="2400" dirty="0" err="1">
                <a:solidFill>
                  <a:srgbClr val="FFFFFF"/>
                </a:solidFill>
                <a:latin typeface="Emblema One"/>
              </a:rPr>
              <a:t>wskaźnik</a:t>
            </a:r>
            <a:r>
              <a:rPr lang="en-US" sz="2400" dirty="0">
                <a:solidFill>
                  <a:srgbClr val="FFFFFF"/>
                </a:solidFill>
                <a:latin typeface="Emblema One"/>
              </a:rPr>
              <a:t>, </a:t>
            </a:r>
            <a:r>
              <a:rPr lang="en-US" sz="2400" dirty="0" err="1">
                <a:solidFill>
                  <a:srgbClr val="FFFFFF"/>
                </a:solidFill>
                <a:latin typeface="Emblema One"/>
              </a:rPr>
              <a:t>który</a:t>
            </a:r>
            <a:r>
              <a:rPr lang="en-US" sz="2400" dirty="0">
                <a:solidFill>
                  <a:srgbClr val="FFFFFF"/>
                </a:solidFill>
                <a:latin typeface="Emblema One"/>
              </a:rPr>
              <a:t> </a:t>
            </a:r>
            <a:r>
              <a:rPr lang="en-US" sz="2400" dirty="0" err="1">
                <a:solidFill>
                  <a:srgbClr val="FFFFFF"/>
                </a:solidFill>
                <a:latin typeface="Emblema One"/>
              </a:rPr>
              <a:t>idzie</a:t>
            </a:r>
            <a:r>
              <a:rPr lang="en-US" sz="2400" dirty="0">
                <a:solidFill>
                  <a:srgbClr val="FFFFFF"/>
                </a:solidFill>
                <a:latin typeface="Emblema One"/>
              </a:rPr>
              <a:t> po </a:t>
            </a:r>
            <a:r>
              <a:rPr lang="en-US" sz="2400" dirty="0" err="1">
                <a:solidFill>
                  <a:srgbClr val="FFFFFF"/>
                </a:solidFill>
                <a:latin typeface="Emblema One"/>
              </a:rPr>
              <a:t>tablicy</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daną</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każdym</a:t>
            </a:r>
            <a:r>
              <a:rPr lang="en-US" sz="2400" dirty="0">
                <a:solidFill>
                  <a:srgbClr val="FFFFFF"/>
                </a:solidFill>
                <a:latin typeface="Emblema One"/>
              </a:rPr>
              <a:t> </a:t>
            </a:r>
            <a:r>
              <a:rPr lang="en-US" sz="2400" dirty="0" err="1">
                <a:solidFill>
                  <a:srgbClr val="FFFFFF"/>
                </a:solidFill>
                <a:latin typeface="Emblema One"/>
              </a:rPr>
              <a:t>kolejnym</a:t>
            </a:r>
            <a:r>
              <a:rPr lang="en-US" sz="2400" dirty="0">
                <a:solidFill>
                  <a:srgbClr val="FFFFFF"/>
                </a:solidFill>
                <a:latin typeface="Emblema One"/>
              </a:rPr>
              <a:t> </a:t>
            </a:r>
            <a:r>
              <a:rPr lang="en-US" sz="2400" dirty="0" err="1">
                <a:solidFill>
                  <a:srgbClr val="FFFFFF"/>
                </a:solidFill>
                <a:latin typeface="Emblema One"/>
              </a:rPr>
              <a:t>elemencie</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to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szybkie</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wydajnie</a:t>
            </a:r>
            <a:r>
              <a:rPr lang="en-US" sz="2400" dirty="0">
                <a:solidFill>
                  <a:srgbClr val="FFFFFF"/>
                </a:solidFill>
                <a:latin typeface="Emblema One"/>
              </a:rPr>
              <a:t> </a:t>
            </a:r>
            <a:r>
              <a:rPr lang="en-US" sz="2400" dirty="0" err="1">
                <a:solidFill>
                  <a:srgbClr val="FFFFFF"/>
                </a:solidFill>
                <a:latin typeface="Emblema One"/>
              </a:rPr>
              <a:t>wykonywanie</a:t>
            </a:r>
            <a:r>
              <a:rPr lang="en-US" sz="2400" dirty="0">
                <a:solidFill>
                  <a:srgbClr val="FFFFFF"/>
                </a:solidFill>
                <a:latin typeface="Emblema One"/>
              </a:rPr>
              <a:t> </a:t>
            </a:r>
            <a:r>
              <a:rPr lang="en-US" sz="2400" dirty="0" err="1">
                <a:solidFill>
                  <a:srgbClr val="FFFFFF"/>
                </a:solidFill>
                <a:latin typeface="Emblema One"/>
              </a:rPr>
              <a:t>operacji</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dużych</a:t>
            </a:r>
            <a:r>
              <a:rPr lang="en-US" sz="2400" dirty="0">
                <a:solidFill>
                  <a:srgbClr val="FFFFFF"/>
                </a:solidFill>
                <a:latin typeface="Emblema One"/>
              </a:rPr>
              <a:t> </a:t>
            </a:r>
            <a:r>
              <a:rPr lang="en-US" sz="2400" dirty="0" err="1">
                <a:solidFill>
                  <a:srgbClr val="FFFFFF"/>
                </a:solidFill>
                <a:latin typeface="Emblema One"/>
              </a:rPr>
              <a:t>zbiorach</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a:t>
            </a:r>
          </a:p>
        </p:txBody>
      </p:sp>
      <p:grpSp>
        <p:nvGrpSpPr>
          <p:cNvPr id="10" name="Group 10"/>
          <p:cNvGrpSpPr/>
          <p:nvPr/>
        </p:nvGrpSpPr>
        <p:grpSpPr>
          <a:xfrm>
            <a:off x="8830913" y="3547330"/>
            <a:ext cx="4311341" cy="5487984"/>
            <a:chOff x="0" y="0"/>
            <a:chExt cx="5748455" cy="7317311"/>
          </a:xfrm>
        </p:grpSpPr>
        <p:sp>
          <p:nvSpPr>
            <p:cNvPr id="11" name="AutoShape 11"/>
            <p:cNvSpPr/>
            <p:nvPr/>
          </p:nvSpPr>
          <p:spPr>
            <a:xfrm>
              <a:off x="0" y="0"/>
              <a:ext cx="5748455" cy="7317311"/>
            </a:xfrm>
            <a:prstGeom prst="rect">
              <a:avLst/>
            </a:prstGeom>
            <a:solidFill>
              <a:srgbClr val="4D1354"/>
            </a:solidFill>
          </p:spPr>
          <p:txBody>
            <a:bodyPr/>
            <a:lstStyle/>
            <a:p>
              <a:endParaRPr lang="pl-PL"/>
            </a:p>
          </p:txBody>
        </p:sp>
        <p:sp>
          <p:nvSpPr>
            <p:cNvPr id="12" name="TextBox 12"/>
            <p:cNvSpPr txBox="1"/>
            <p:nvPr/>
          </p:nvSpPr>
          <p:spPr>
            <a:xfrm>
              <a:off x="417449" y="896345"/>
              <a:ext cx="4903631" cy="43232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square</a:t>
              </a:r>
            </a:p>
            <a:p>
              <a:pPr marL="431801" lvl="1" indent="-215900">
                <a:lnSpc>
                  <a:spcPts val="2800"/>
                </a:lnSpc>
                <a:buFont typeface="Arial"/>
                <a:buChar char="•"/>
              </a:pPr>
              <a:r>
                <a:rPr lang="en-US" sz="2000">
                  <a:solidFill>
                    <a:srgbClr val="FFFFFF"/>
                  </a:solidFill>
                  <a:latin typeface="Emblema One"/>
                </a:rPr>
                <a:t>sign</a:t>
              </a:r>
            </a:p>
            <a:p>
              <a:pPr marL="431801" lvl="1" indent="-215900">
                <a:lnSpc>
                  <a:spcPts val="2800"/>
                </a:lnSpc>
                <a:buFont typeface="Arial"/>
                <a:buChar char="•"/>
              </a:pPr>
              <a:r>
                <a:rPr lang="en-US" sz="2000">
                  <a:solidFill>
                    <a:srgbClr val="FFFFFF"/>
                  </a:solidFill>
                  <a:latin typeface="Emblema One"/>
                </a:rPr>
                <a:t>ceil</a:t>
              </a:r>
            </a:p>
            <a:p>
              <a:pPr marL="431801" lvl="1" indent="-215900">
                <a:lnSpc>
                  <a:spcPts val="2800"/>
                </a:lnSpc>
                <a:buFont typeface="Arial"/>
                <a:buChar char="•"/>
              </a:pPr>
              <a:r>
                <a:rPr lang="en-US" sz="2000">
                  <a:solidFill>
                    <a:srgbClr val="FFFFFF"/>
                  </a:solidFill>
                  <a:latin typeface="Emblema One"/>
                </a:rPr>
                <a:t>floor</a:t>
              </a:r>
            </a:p>
            <a:p>
              <a:pPr marL="431801" lvl="1" indent="-215900">
                <a:lnSpc>
                  <a:spcPts val="2800"/>
                </a:lnSpc>
                <a:buFont typeface="Arial"/>
                <a:buChar char="•"/>
              </a:pPr>
              <a:r>
                <a:rPr lang="en-US" sz="2000">
                  <a:solidFill>
                    <a:srgbClr val="FFFFFF"/>
                  </a:solidFill>
                  <a:latin typeface="Emblema One"/>
                </a:rPr>
                <a:t>isnan</a:t>
              </a:r>
            </a:p>
            <a:p>
              <a:pPr marL="431801" lvl="1" indent="-215900">
                <a:lnSpc>
                  <a:spcPts val="2800"/>
                </a:lnSpc>
                <a:buFont typeface="Arial"/>
                <a:buChar char="•"/>
              </a:pPr>
              <a:r>
                <a:rPr lang="en-US" sz="2000">
                  <a:solidFill>
                    <a:srgbClr val="FFFFFF"/>
                  </a:solidFill>
                  <a:latin typeface="Emblema One"/>
                </a:rPr>
                <a:t>isfinite</a:t>
              </a:r>
            </a:p>
            <a:p>
              <a:pPr marL="431801" lvl="1" indent="-215900">
                <a:lnSpc>
                  <a:spcPts val="2800"/>
                </a:lnSpc>
                <a:buFont typeface="Arial"/>
                <a:buChar char="•"/>
              </a:pPr>
              <a:r>
                <a:rPr lang="en-US" sz="2000">
                  <a:solidFill>
                    <a:srgbClr val="FFFFFF"/>
                  </a:solidFill>
                  <a:latin typeface="Emblema One"/>
                </a:rPr>
                <a:t>cos, sin, tan</a:t>
              </a:r>
            </a:p>
            <a:p>
              <a:pPr marL="431801" lvl="1" indent="-215900">
                <a:lnSpc>
                  <a:spcPts val="2800"/>
                </a:lnSpc>
                <a:buFont typeface="Arial"/>
                <a:buChar char="•"/>
              </a:pPr>
              <a:r>
                <a:rPr lang="en-US" sz="2000">
                  <a:solidFill>
                    <a:srgbClr val="FFFFFF"/>
                  </a:solidFill>
                  <a:latin typeface="Emblema One"/>
                </a:rPr>
                <a:t>arcos, arcsin</a:t>
              </a:r>
            </a:p>
            <a:p>
              <a:pPr marL="431801" lvl="1" indent="-215900">
                <a:lnSpc>
                  <a:spcPts val="2800"/>
                </a:lnSpc>
                <a:buFont typeface="Arial"/>
                <a:buChar char="•"/>
              </a:pPr>
              <a:r>
                <a:rPr lang="en-US" sz="2000">
                  <a:solidFill>
                    <a:srgbClr val="FFFFFF"/>
                  </a:solidFill>
                  <a:latin typeface="Emblema One"/>
                </a:rPr>
                <a:t>logical_not</a:t>
              </a:r>
            </a:p>
          </p:txBody>
        </p:sp>
        <p:sp>
          <p:nvSpPr>
            <p:cNvPr id="13" name="TextBox 13"/>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UNARY UFUNC</a:t>
              </a:r>
            </a:p>
          </p:txBody>
        </p:sp>
      </p:grpSp>
      <p:grpSp>
        <p:nvGrpSpPr>
          <p:cNvPr id="14" name="Group 14"/>
          <p:cNvGrpSpPr/>
          <p:nvPr/>
        </p:nvGrpSpPr>
        <p:grpSpPr>
          <a:xfrm>
            <a:off x="13637685" y="3547330"/>
            <a:ext cx="4311341" cy="5468934"/>
            <a:chOff x="0" y="0"/>
            <a:chExt cx="5748455" cy="7291911"/>
          </a:xfrm>
        </p:grpSpPr>
        <p:sp>
          <p:nvSpPr>
            <p:cNvPr id="15" name="AutoShape 15"/>
            <p:cNvSpPr/>
            <p:nvPr/>
          </p:nvSpPr>
          <p:spPr>
            <a:xfrm>
              <a:off x="0" y="0"/>
              <a:ext cx="5748455" cy="7291911"/>
            </a:xfrm>
            <a:prstGeom prst="rect">
              <a:avLst/>
            </a:prstGeom>
            <a:solidFill>
              <a:srgbClr val="4D1354"/>
            </a:solidFill>
          </p:spPr>
          <p:txBody>
            <a:bodyPr/>
            <a:lstStyle/>
            <a:p>
              <a:endParaRPr lang="pl-PL"/>
            </a:p>
          </p:txBody>
        </p:sp>
        <p:sp>
          <p:nvSpPr>
            <p:cNvPr id="16" name="TextBox 16"/>
            <p:cNvSpPr txBox="1"/>
            <p:nvPr/>
          </p:nvSpPr>
          <p:spPr>
            <a:xfrm>
              <a:off x="417449" y="896345"/>
              <a:ext cx="4903631" cy="42978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substract</a:t>
              </a:r>
            </a:p>
            <a:p>
              <a:pPr marL="431801" lvl="1" indent="-215900">
                <a:lnSpc>
                  <a:spcPts val="2800"/>
                </a:lnSpc>
                <a:buFont typeface="Arial"/>
                <a:buChar char="•"/>
              </a:pPr>
              <a:r>
                <a:rPr lang="en-US" sz="2000">
                  <a:solidFill>
                    <a:srgbClr val="FFFFFF"/>
                  </a:solidFill>
                  <a:latin typeface="Emblema One"/>
                </a:rPr>
                <a:t>multiply</a:t>
              </a:r>
            </a:p>
            <a:p>
              <a:pPr marL="431801" lvl="1" indent="-215900">
                <a:lnSpc>
                  <a:spcPts val="2800"/>
                </a:lnSpc>
                <a:buFont typeface="Arial"/>
                <a:buChar char="•"/>
              </a:pPr>
              <a:r>
                <a:rPr lang="en-US" sz="2000">
                  <a:solidFill>
                    <a:srgbClr val="FFFFFF"/>
                  </a:solidFill>
                  <a:latin typeface="Emblema One"/>
                </a:rPr>
                <a:t>divide</a:t>
              </a:r>
            </a:p>
            <a:p>
              <a:pPr marL="431801" lvl="1" indent="-215900">
                <a:lnSpc>
                  <a:spcPts val="2800"/>
                </a:lnSpc>
                <a:buFont typeface="Arial"/>
                <a:buChar char="•"/>
              </a:pPr>
              <a:r>
                <a:rPr lang="en-US" sz="2000">
                  <a:solidFill>
                    <a:srgbClr val="FFFFFF"/>
                  </a:solidFill>
                  <a:latin typeface="Emblema One"/>
                </a:rPr>
                <a:t>maximum, minimum</a:t>
              </a:r>
            </a:p>
            <a:p>
              <a:pPr marL="431801" lvl="1" indent="-215900">
                <a:lnSpc>
                  <a:spcPts val="2800"/>
                </a:lnSpc>
                <a:buFont typeface="Arial"/>
                <a:buChar char="•"/>
              </a:pPr>
              <a:r>
                <a:rPr lang="en-US" sz="2000">
                  <a:solidFill>
                    <a:srgbClr val="FFFFFF"/>
                  </a:solidFill>
                  <a:latin typeface="Emblema One"/>
                </a:rPr>
                <a:t>mod</a:t>
              </a:r>
            </a:p>
            <a:p>
              <a:pPr marL="431801" lvl="1" indent="-215900">
                <a:lnSpc>
                  <a:spcPts val="2800"/>
                </a:lnSpc>
                <a:buFont typeface="Arial"/>
                <a:buChar char="•"/>
              </a:pPr>
              <a:r>
                <a:rPr lang="en-US" sz="2000">
                  <a:solidFill>
                    <a:srgbClr val="FFFFFF"/>
                  </a:solidFill>
                  <a:latin typeface="Emblema One"/>
                </a:rPr>
                <a:t>greater, greater_equal itp</a:t>
              </a:r>
            </a:p>
            <a:p>
              <a:pPr marL="431801" lvl="1" indent="-215900">
                <a:lnSpc>
                  <a:spcPts val="2800"/>
                </a:lnSpc>
                <a:buFont typeface="Arial"/>
                <a:buChar char="•"/>
              </a:pPr>
              <a:r>
                <a:rPr lang="en-US" sz="2000">
                  <a:solidFill>
                    <a:srgbClr val="FFFFFF"/>
                  </a:solidFill>
                  <a:latin typeface="Emblema One"/>
                </a:rPr>
                <a:t>logical_and, logical_or itp</a:t>
              </a:r>
            </a:p>
          </p:txBody>
        </p:sp>
        <p:sp>
          <p:nvSpPr>
            <p:cNvPr id="17" name="TextBox 17"/>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6297396" y="8499354"/>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2475847" y="-1023641"/>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892148" y="5432497"/>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9865"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9753600" y="1561277"/>
            <a:ext cx="8384034" cy="8639161"/>
          </a:xfrm>
          <a:custGeom>
            <a:avLst/>
            <a:gdLst/>
            <a:ahLst/>
            <a:cxnLst/>
            <a:rect l="l" t="t" r="r" b="b"/>
            <a:pathLst>
              <a:path w="7075438" h="7336284">
                <a:moveTo>
                  <a:pt x="0" y="0"/>
                </a:moveTo>
                <a:lnTo>
                  <a:pt x="7075438" y="0"/>
                </a:lnTo>
                <a:lnTo>
                  <a:pt x="7075438" y="7336284"/>
                </a:lnTo>
                <a:lnTo>
                  <a:pt x="0" y="733628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749865" y="100294"/>
            <a:ext cx="8793798"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logika warunkowa</a:t>
            </a:r>
          </a:p>
        </p:txBody>
      </p:sp>
      <p:sp>
        <p:nvSpPr>
          <p:cNvPr id="8" name="TextBox 8"/>
          <p:cNvSpPr txBox="1"/>
          <p:nvPr/>
        </p:nvSpPr>
        <p:spPr>
          <a:xfrm>
            <a:off x="2749865" y="1152525"/>
            <a:ext cx="6754625" cy="1963936"/>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Funkcja</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w NumPy </a:t>
            </a:r>
            <a:r>
              <a:rPr lang="en-US" sz="2199" dirty="0" err="1">
                <a:solidFill>
                  <a:srgbClr val="FFFFFF"/>
                </a:solidFill>
                <a:latin typeface="Emblema One"/>
              </a:rPr>
              <a:t>służy</a:t>
            </a:r>
            <a:r>
              <a:rPr lang="en-US" sz="2199" dirty="0">
                <a:solidFill>
                  <a:srgbClr val="FFFFFF"/>
                </a:solidFill>
                <a:latin typeface="Emblema One"/>
              </a:rPr>
              <a:t> do </a:t>
            </a:r>
            <a:r>
              <a:rPr lang="en-US" sz="2199" dirty="0" err="1">
                <a:solidFill>
                  <a:srgbClr val="FFFFFF"/>
                </a:solidFill>
                <a:latin typeface="Emblema One"/>
              </a:rPr>
              <a:t>wykonywania</a:t>
            </a:r>
            <a:r>
              <a:rPr lang="en-US" sz="2199" dirty="0">
                <a:solidFill>
                  <a:srgbClr val="FFFFFF"/>
                </a:solidFill>
                <a:latin typeface="Emblema One"/>
              </a:rPr>
              <a:t> </a:t>
            </a:r>
            <a:r>
              <a:rPr lang="en-US" sz="2199" dirty="0" err="1">
                <a:solidFill>
                  <a:srgbClr val="FFFFFF"/>
                </a:solidFill>
                <a:latin typeface="Emblema One"/>
              </a:rPr>
              <a:t>operacji</a:t>
            </a:r>
            <a:r>
              <a:rPr lang="en-US" sz="2199" dirty="0">
                <a:solidFill>
                  <a:srgbClr val="FFFFFF"/>
                </a:solidFill>
                <a:latin typeface="Emblema One"/>
              </a:rPr>
              <a:t> </a:t>
            </a:r>
            <a:r>
              <a:rPr lang="en-US" sz="2199" dirty="0" err="1">
                <a:solidFill>
                  <a:srgbClr val="FFFFFF"/>
                </a:solidFill>
                <a:latin typeface="Emblema One"/>
              </a:rPr>
              <a:t>watunkowych</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tablicach</a:t>
            </a:r>
            <a:r>
              <a:rPr lang="en-US" sz="2199" dirty="0">
                <a:solidFill>
                  <a:srgbClr val="FFFFFF"/>
                </a:solidFill>
                <a:latin typeface="Emblema One"/>
              </a:rPr>
              <a:t>. </a:t>
            </a:r>
            <a:r>
              <a:rPr lang="en-US" sz="2199" dirty="0" err="1">
                <a:solidFill>
                  <a:srgbClr val="FFFFFF"/>
                </a:solidFill>
                <a:latin typeface="Emblema One"/>
              </a:rPr>
              <a:t>Pozwala</a:t>
            </a:r>
            <a:r>
              <a:rPr lang="en-US" sz="2199" dirty="0">
                <a:solidFill>
                  <a:srgbClr val="FFFFFF"/>
                </a:solidFill>
                <a:latin typeface="Emblema One"/>
              </a:rPr>
              <a:t> </a:t>
            </a:r>
            <a:r>
              <a:rPr lang="en-US" sz="2199" dirty="0" err="1">
                <a:solidFill>
                  <a:srgbClr val="FFFFFF"/>
                </a:solidFill>
                <a:latin typeface="Emblema One"/>
              </a:rPr>
              <a:t>ona</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wybór</a:t>
            </a:r>
            <a:r>
              <a:rPr lang="en-US" sz="2199" dirty="0">
                <a:solidFill>
                  <a:srgbClr val="FFFFFF"/>
                </a:solidFill>
                <a:latin typeface="Emblema One"/>
              </a:rPr>
              <a:t> </a:t>
            </a:r>
            <a:r>
              <a:rPr lang="en-US" sz="2199" dirty="0" err="1">
                <a:solidFill>
                  <a:srgbClr val="FFFFFF"/>
                </a:solidFill>
                <a:latin typeface="Emblema One"/>
              </a:rPr>
              <a:t>elementów</a:t>
            </a:r>
            <a:r>
              <a:rPr lang="en-US" sz="2199" dirty="0">
                <a:solidFill>
                  <a:srgbClr val="FFFFFF"/>
                </a:solidFill>
                <a:latin typeface="Emblema One"/>
              </a:rPr>
              <a:t> z </a:t>
            </a:r>
            <a:r>
              <a:rPr lang="en-US" sz="2199" dirty="0" err="1">
                <a:solidFill>
                  <a:srgbClr val="FFFFFF"/>
                </a:solidFill>
                <a:latin typeface="Emblema One"/>
              </a:rPr>
              <a:t>dwóch</a:t>
            </a:r>
            <a:r>
              <a:rPr lang="en-US" sz="2199" dirty="0">
                <a:solidFill>
                  <a:srgbClr val="FFFFFF"/>
                </a:solidFill>
                <a:latin typeface="Emblema One"/>
              </a:rPr>
              <a:t> </a:t>
            </a:r>
            <a:r>
              <a:rPr lang="en-US" sz="2199" dirty="0" err="1">
                <a:solidFill>
                  <a:srgbClr val="FFFFFF"/>
                </a:solidFill>
                <a:latin typeface="Emblema One"/>
              </a:rPr>
              <a:t>różnych</a:t>
            </a:r>
            <a:r>
              <a:rPr lang="en-US" sz="2199" dirty="0">
                <a:solidFill>
                  <a:srgbClr val="FFFFFF"/>
                </a:solidFill>
                <a:latin typeface="Emblema One"/>
              </a:rPr>
              <a:t> </a:t>
            </a:r>
            <a:r>
              <a:rPr lang="en-US" sz="2199" dirty="0" err="1">
                <a:solidFill>
                  <a:srgbClr val="FFFFFF"/>
                </a:solidFill>
                <a:latin typeface="Emblema One"/>
              </a:rPr>
              <a:t>tablic</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podstawie</a:t>
            </a:r>
            <a:r>
              <a:rPr lang="en-US" sz="2199" dirty="0">
                <a:solidFill>
                  <a:srgbClr val="FFFFFF"/>
                </a:solidFill>
                <a:latin typeface="Emblema One"/>
              </a:rPr>
              <a:t> </a:t>
            </a:r>
            <a:r>
              <a:rPr lang="en-US" sz="2199" dirty="0" err="1">
                <a:solidFill>
                  <a:srgbClr val="FFFFFF"/>
                </a:solidFill>
                <a:latin typeface="Emblema One"/>
              </a:rPr>
              <a:t>tabeli</a:t>
            </a:r>
            <a:r>
              <a:rPr lang="en-US" sz="2199" dirty="0">
                <a:solidFill>
                  <a:srgbClr val="FFFFFF"/>
                </a:solidFill>
                <a:latin typeface="Emblema One"/>
              </a:rPr>
              <a:t> </a:t>
            </a:r>
            <a:r>
              <a:rPr lang="en-US" sz="2199" dirty="0" err="1">
                <a:solidFill>
                  <a:srgbClr val="FFFFFF"/>
                </a:solidFill>
                <a:latin typeface="Emblema One"/>
              </a:rPr>
              <a:t>stanów</a:t>
            </a:r>
            <a:r>
              <a:rPr lang="pl-PL" sz="2199" dirty="0">
                <a:solidFill>
                  <a:srgbClr val="FFFFFF"/>
                </a:solidFill>
                <a:latin typeface="Emblema One"/>
              </a:rPr>
              <a:t>.</a:t>
            </a:r>
            <a:endParaRPr lang="en-US" sz="2199" dirty="0">
              <a:solidFill>
                <a:srgbClr val="FFFFFF"/>
              </a:solidFill>
              <a:latin typeface="Emblema One"/>
            </a:endParaRPr>
          </a:p>
        </p:txBody>
      </p:sp>
      <p:grpSp>
        <p:nvGrpSpPr>
          <p:cNvPr id="9" name="Group 9"/>
          <p:cNvGrpSpPr/>
          <p:nvPr/>
        </p:nvGrpSpPr>
        <p:grpSpPr>
          <a:xfrm>
            <a:off x="3497505" y="3239769"/>
            <a:ext cx="6233453" cy="1151414"/>
            <a:chOff x="310087" y="-266816"/>
            <a:chExt cx="8311270" cy="1535218"/>
          </a:xfrm>
        </p:grpSpPr>
        <p:pic>
          <p:nvPicPr>
            <p:cNvPr id="10" name="Picture 10"/>
            <p:cNvPicPr>
              <a:picLocks noChangeAspect="1"/>
            </p:cNvPicPr>
            <p:nvPr/>
          </p:nvPicPr>
          <p:blipFill>
            <a:blip r:embed="rId6"/>
            <a:srcRect/>
            <a:stretch>
              <a:fillRect/>
            </a:stretch>
          </p:blipFill>
          <p:spPr>
            <a:xfrm>
              <a:off x="6754688" y="198828"/>
              <a:ext cx="1866669" cy="364000"/>
            </a:xfrm>
            <a:prstGeom prst="rect">
              <a:avLst/>
            </a:prstGeom>
          </p:spPr>
        </p:pic>
        <p:sp>
          <p:nvSpPr>
            <p:cNvPr id="11" name="TextBox 11"/>
            <p:cNvSpPr txBox="1"/>
            <p:nvPr/>
          </p:nvSpPr>
          <p:spPr>
            <a:xfrm>
              <a:off x="310087" y="-266816"/>
              <a:ext cx="6715862" cy="1535218"/>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funkcji</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jest </a:t>
              </a:r>
              <a:r>
                <a:rPr lang="en-US" sz="2199" dirty="0" err="1">
                  <a:solidFill>
                    <a:srgbClr val="FFFFFF"/>
                  </a:solidFill>
                  <a:latin typeface="Emblema One"/>
                </a:rPr>
                <a:t>równoznaczne</a:t>
              </a:r>
              <a:r>
                <a:rPr lang="en-US" sz="2199" dirty="0">
                  <a:solidFill>
                    <a:srgbClr val="FFFFFF"/>
                  </a:solidFill>
                  <a:latin typeface="Emblema One"/>
                </a:rPr>
                <a:t> z </a:t>
              </a:r>
              <a:r>
                <a:rPr lang="en-US" sz="2199" dirty="0" err="1">
                  <a:solidFill>
                    <a:srgbClr val="FFFFFF"/>
                  </a:solidFill>
                  <a:latin typeface="Emblema One"/>
                </a:rPr>
                <a:t>użyciem</a:t>
              </a:r>
              <a:r>
                <a:rPr lang="en-US" sz="2199" dirty="0">
                  <a:solidFill>
                    <a:srgbClr val="FFFFFF"/>
                  </a:solidFill>
                  <a:latin typeface="Emblema One"/>
                </a:rPr>
                <a:t> </a:t>
              </a:r>
              <a:r>
                <a:rPr lang="en-US" sz="2199" dirty="0" err="1">
                  <a:solidFill>
                    <a:srgbClr val="FFFFFF"/>
                  </a:solidFill>
                  <a:latin typeface="Emblema One"/>
                </a:rPr>
                <a:t>składni</a:t>
              </a:r>
              <a:r>
                <a:rPr lang="en-US" sz="2199" dirty="0">
                  <a:solidFill>
                    <a:srgbClr val="FFFFFF"/>
                  </a:solidFill>
                  <a:latin typeface="Emblema One"/>
                </a:rPr>
                <a:t>:</a:t>
              </a:r>
              <a:r>
                <a:rPr lang="en-US" sz="2199" dirty="0">
                  <a:solidFill>
                    <a:srgbClr val="38B6FF"/>
                  </a:solidFill>
                  <a:latin typeface="Emblema One"/>
                </a:rPr>
                <a:t> x if </a:t>
              </a:r>
              <a:r>
                <a:rPr lang="en-US" sz="2199" dirty="0" err="1">
                  <a:solidFill>
                    <a:srgbClr val="38B6FF"/>
                  </a:solidFill>
                  <a:latin typeface="Emblema One"/>
                </a:rPr>
                <a:t>cond</a:t>
              </a:r>
              <a:r>
                <a:rPr lang="en-US" sz="2199" dirty="0">
                  <a:solidFill>
                    <a:srgbClr val="38B6FF"/>
                  </a:solidFill>
                  <a:latin typeface="Emblema One"/>
                </a:rPr>
                <a:t> else 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5389339" y="-5586778"/>
            <a:ext cx="9366851" cy="8957051"/>
          </a:xfrm>
          <a:custGeom>
            <a:avLst/>
            <a:gdLst/>
            <a:ahLst/>
            <a:cxnLst/>
            <a:rect l="l" t="t" r="r" b="b"/>
            <a:pathLst>
              <a:path w="9366851" h="8957051">
                <a:moveTo>
                  <a:pt x="0" y="0"/>
                </a:moveTo>
                <a:lnTo>
                  <a:pt x="9366851" y="0"/>
                </a:lnTo>
                <a:lnTo>
                  <a:pt x="9366851" y="8957050"/>
                </a:lnTo>
                <a:lnTo>
                  <a:pt x="0" y="8957050"/>
                </a:lnTo>
                <a:lnTo>
                  <a:pt x="0" y="0"/>
                </a:lnTo>
                <a:close/>
              </a:path>
            </a:pathLst>
          </a:custGeom>
          <a:blipFill>
            <a:blip r:embed="rId2">
              <a:alphaModFix amt="52000"/>
            </a:blip>
            <a:stretch>
              <a:fillRect/>
            </a:stretch>
          </a:blipFill>
        </p:spPr>
        <p:txBody>
          <a:bodyPr/>
          <a:lstStyle/>
          <a:p>
            <a:endParaRPr lang="pl-PL"/>
          </a:p>
        </p:txBody>
      </p:sp>
      <p:sp>
        <p:nvSpPr>
          <p:cNvPr id="3" name="Freeform 3"/>
          <p:cNvSpPr/>
          <p:nvPr/>
        </p:nvSpPr>
        <p:spPr>
          <a:xfrm rot="-2715964">
            <a:off x="16654820" y="1816643"/>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AutoShape 5"/>
          <p:cNvSpPr/>
          <p:nvPr/>
        </p:nvSpPr>
        <p:spPr>
          <a:xfrm>
            <a:off x="14847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228600" y="1342218"/>
            <a:ext cx="8344889" cy="8252671"/>
          </a:xfrm>
          <a:custGeom>
            <a:avLst/>
            <a:gdLst/>
            <a:ahLst/>
            <a:cxnLst/>
            <a:rect l="l" t="t" r="r" b="b"/>
            <a:pathLst>
              <a:path w="7794284" h="5905242">
                <a:moveTo>
                  <a:pt x="0" y="0"/>
                </a:moveTo>
                <a:lnTo>
                  <a:pt x="7794284" y="0"/>
                </a:lnTo>
                <a:lnTo>
                  <a:pt x="7794284" y="5905241"/>
                </a:lnTo>
                <a:lnTo>
                  <a:pt x="0" y="590524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148470" y="84517"/>
            <a:ext cx="1771535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metody matematyczne oraz statystyczne</a:t>
            </a:r>
          </a:p>
        </p:txBody>
      </p:sp>
      <p:pic>
        <p:nvPicPr>
          <p:cNvPr id="8" name="Picture 8"/>
          <p:cNvPicPr>
            <a:picLocks noChangeAspect="1"/>
          </p:cNvPicPr>
          <p:nvPr/>
        </p:nvPicPr>
        <p:blipFill>
          <a:blip r:embed="rId5"/>
          <a:srcRect/>
          <a:stretch>
            <a:fillRect/>
          </a:stretch>
        </p:blipFill>
        <p:spPr>
          <a:xfrm rot="-10800000">
            <a:off x="8591384" y="7704435"/>
            <a:ext cx="1400002" cy="273000"/>
          </a:xfrm>
          <a:prstGeom prst="rect">
            <a:avLst/>
          </a:prstGeom>
        </p:spPr>
      </p:pic>
      <p:grpSp>
        <p:nvGrpSpPr>
          <p:cNvPr id="10" name="Group 10"/>
          <p:cNvGrpSpPr/>
          <p:nvPr/>
        </p:nvGrpSpPr>
        <p:grpSpPr>
          <a:xfrm>
            <a:off x="8573489" y="4949428"/>
            <a:ext cx="9106181" cy="771301"/>
            <a:chOff x="0" y="-47625"/>
            <a:chExt cx="12141574" cy="1028401"/>
          </a:xfrm>
        </p:grpSpPr>
        <p:pic>
          <p:nvPicPr>
            <p:cNvPr id="11" name="Picture 11"/>
            <p:cNvPicPr>
              <a:picLocks noChangeAspect="1"/>
            </p:cNvPicPr>
            <p:nvPr/>
          </p:nvPicPr>
          <p:blipFill>
            <a:blip r:embed="rId5"/>
            <a:srcRect/>
            <a:stretch>
              <a:fillRect/>
            </a:stretch>
          </p:blipFill>
          <p:spPr>
            <a:xfrm rot="-10800000">
              <a:off x="0" y="379796"/>
              <a:ext cx="1866669" cy="364000"/>
            </a:xfrm>
            <a:prstGeom prst="rect">
              <a:avLst/>
            </a:prstGeom>
          </p:spPr>
        </p:pic>
        <p:sp>
          <p:nvSpPr>
            <p:cNvPr id="12" name="TextBox 12"/>
            <p:cNvSpPr txBox="1"/>
            <p:nvPr/>
          </p:nvSpPr>
          <p:spPr>
            <a:xfrm>
              <a:off x="2061687" y="-47625"/>
              <a:ext cx="10079887" cy="102840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wykonywać</a:t>
              </a:r>
              <a:r>
                <a:rPr lang="en-US" sz="2199" dirty="0">
                  <a:solidFill>
                    <a:srgbClr val="FFFFFF"/>
                  </a:solidFill>
                  <a:latin typeface="Emblema One"/>
                </a:rPr>
                <a:t> </a:t>
              </a:r>
              <a:r>
                <a:rPr lang="en-US" sz="2199" dirty="0" err="1">
                  <a:solidFill>
                    <a:srgbClr val="FFFFFF"/>
                  </a:solidFill>
                  <a:latin typeface="Emblema One"/>
                </a:rPr>
                <a:t>agregację</a:t>
              </a:r>
              <a:r>
                <a:rPr lang="pl-PL" sz="2199" dirty="0">
                  <a:solidFill>
                    <a:srgbClr val="FFFFFF"/>
                  </a:solidFill>
                  <a:latin typeface="Emblema One"/>
                </a:rPr>
                <a:t> danych zawartych w tablicy</a:t>
              </a:r>
              <a:endParaRPr lang="en-US" sz="2199" dirty="0">
                <a:solidFill>
                  <a:srgbClr val="FFFFFF"/>
                </a:solidFill>
                <a:latin typeface="Emblema One"/>
              </a:endParaRPr>
            </a:p>
          </p:txBody>
        </p:sp>
      </p:grpSp>
      <p:sp>
        <p:nvSpPr>
          <p:cNvPr id="13" name="TextBox 13"/>
          <p:cNvSpPr txBox="1"/>
          <p:nvPr/>
        </p:nvSpPr>
        <p:spPr>
          <a:xfrm>
            <a:off x="10119754" y="7269174"/>
            <a:ext cx="7559916" cy="1163320"/>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lub</a:t>
            </a:r>
            <a:r>
              <a:rPr lang="en-US" sz="2199" dirty="0">
                <a:solidFill>
                  <a:srgbClr val="FFFFFF"/>
                </a:solidFill>
                <a:latin typeface="Emblema One"/>
              </a:rPr>
              <a:t> </a:t>
            </a: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dokonywać</a:t>
            </a:r>
            <a:r>
              <a:rPr lang="en-US" sz="2199" dirty="0">
                <a:solidFill>
                  <a:srgbClr val="FFFFFF"/>
                </a:solidFill>
                <a:latin typeface="Emblema One"/>
              </a:rPr>
              <a:t> </a:t>
            </a:r>
            <a:r>
              <a:rPr lang="en-US" sz="2199" dirty="0" err="1">
                <a:solidFill>
                  <a:srgbClr val="FFFFFF"/>
                </a:solidFill>
                <a:latin typeface="Emblema One"/>
              </a:rPr>
              <a:t>agregacji</a:t>
            </a:r>
            <a:r>
              <a:rPr lang="en-US" sz="2199" dirty="0">
                <a:solidFill>
                  <a:srgbClr val="FFFFFF"/>
                </a:solidFill>
                <a:latin typeface="Emblema One"/>
              </a:rPr>
              <a:t> </a:t>
            </a:r>
            <a:r>
              <a:rPr lang="en-US" sz="2199" dirty="0" err="1">
                <a:solidFill>
                  <a:srgbClr val="FFFFFF"/>
                </a:solidFill>
                <a:latin typeface="Emblema One"/>
              </a:rPr>
              <a:t>wzdłuż</a:t>
            </a:r>
            <a:r>
              <a:rPr lang="pl-PL" sz="2199" dirty="0">
                <a:solidFill>
                  <a:srgbClr val="FFFFFF"/>
                </a:solidFill>
                <a:latin typeface="Emblema One"/>
              </a:rPr>
              <a:t> wybranych</a:t>
            </a:r>
            <a:r>
              <a:rPr lang="en-US" sz="2199" dirty="0">
                <a:solidFill>
                  <a:srgbClr val="FFFFFF"/>
                </a:solidFill>
                <a:latin typeface="Emblema One"/>
              </a:rPr>
              <a:t> </a:t>
            </a:r>
            <a:r>
              <a:rPr lang="en-US" sz="2199" dirty="0" err="1">
                <a:solidFill>
                  <a:srgbClr val="FFFFFF"/>
                </a:solidFill>
                <a:latin typeface="Emblema One"/>
              </a:rPr>
              <a:t>osi</a:t>
            </a:r>
            <a:r>
              <a:rPr lang="en-US" sz="2199" dirty="0">
                <a:solidFill>
                  <a:srgbClr val="FFFFFF"/>
                </a:solidFill>
                <a:latin typeface="Emblema One"/>
              </a:rPr>
              <a:t> (</a:t>
            </a:r>
            <a:r>
              <a:rPr lang="en-US" sz="2199" dirty="0">
                <a:solidFill>
                  <a:srgbClr val="38B6FF"/>
                </a:solidFill>
                <a:latin typeface="Emblema One"/>
              </a:rPr>
              <a:t>axis=1</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kolumn</a:t>
            </a:r>
            <a:r>
              <a:rPr lang="en-US" sz="2199" dirty="0">
                <a:solidFill>
                  <a:srgbClr val="FFFFFF"/>
                </a:solidFill>
                <a:latin typeface="Emblema One"/>
              </a:rPr>
              <a:t>, </a:t>
            </a:r>
            <a:r>
              <a:rPr lang="en-US" sz="2199" dirty="0">
                <a:solidFill>
                  <a:srgbClr val="38B6FF"/>
                </a:solidFill>
                <a:latin typeface="Emblema One"/>
              </a:rPr>
              <a:t>axis=0</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wierszy</a:t>
            </a:r>
            <a:r>
              <a:rPr lang="en-US" sz="2199" dirty="0">
                <a:solidFill>
                  <a:srgbClr val="FFFFFF"/>
                </a:solidFill>
                <a:latin typeface="Emblema One"/>
              </a:rPr>
              <a:t>)</a:t>
            </a:r>
          </a:p>
        </p:txBody>
      </p:sp>
      <p:sp>
        <p:nvSpPr>
          <p:cNvPr id="14" name="TextBox 14"/>
          <p:cNvSpPr txBox="1"/>
          <p:nvPr/>
        </p:nvSpPr>
        <p:spPr>
          <a:xfrm>
            <a:off x="14711839" y="806512"/>
            <a:ext cx="3151981" cy="2015808"/>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FFFFFF"/>
                </a:solidFill>
                <a:latin typeface="Emblema One"/>
              </a:rPr>
              <a:t>sum</a:t>
            </a:r>
          </a:p>
          <a:p>
            <a:pPr marL="474979" lvl="1" indent="-237490">
              <a:lnSpc>
                <a:spcPts val="3079"/>
              </a:lnSpc>
              <a:buFont typeface="Arial"/>
              <a:buChar char="•"/>
            </a:pPr>
            <a:r>
              <a:rPr lang="en-US" sz="2199" dirty="0">
                <a:solidFill>
                  <a:srgbClr val="FFFFFF"/>
                </a:solidFill>
                <a:latin typeface="Emblema One"/>
              </a:rPr>
              <a:t>mean</a:t>
            </a:r>
          </a:p>
          <a:p>
            <a:pPr marL="474979" lvl="1" indent="-237490">
              <a:lnSpc>
                <a:spcPts val="3079"/>
              </a:lnSpc>
              <a:buFont typeface="Arial"/>
              <a:buChar char="•"/>
            </a:pPr>
            <a:r>
              <a:rPr lang="en-US" sz="2199" dirty="0">
                <a:solidFill>
                  <a:srgbClr val="FFFFFF"/>
                </a:solidFill>
                <a:latin typeface="Emblema One"/>
              </a:rPr>
              <a:t>min, max</a:t>
            </a:r>
          </a:p>
          <a:p>
            <a:pPr marL="474979" lvl="1" indent="-237490">
              <a:lnSpc>
                <a:spcPts val="3079"/>
              </a:lnSpc>
              <a:buFont typeface="Arial"/>
              <a:buChar char="•"/>
            </a:pPr>
            <a:r>
              <a:rPr lang="en-US" sz="2199" dirty="0" err="1">
                <a:solidFill>
                  <a:srgbClr val="FFFFFF"/>
                </a:solidFill>
                <a:latin typeface="Emblema One"/>
              </a:rPr>
              <a:t>argmin</a:t>
            </a:r>
            <a:r>
              <a:rPr lang="en-US" sz="2199" dirty="0">
                <a:solidFill>
                  <a:srgbClr val="FFFFFF"/>
                </a:solidFill>
                <a:latin typeface="Emblema One"/>
              </a:rPr>
              <a:t>, argmax</a:t>
            </a:r>
          </a:p>
          <a:p>
            <a:pPr marL="474979" lvl="1" indent="-237490">
              <a:lnSpc>
                <a:spcPts val="3079"/>
              </a:lnSpc>
              <a:buFont typeface="Arial"/>
              <a:buChar char="•"/>
            </a:pPr>
            <a:r>
              <a:rPr lang="en-US" sz="2199" dirty="0">
                <a:solidFill>
                  <a:srgbClr val="FFFFFF"/>
                </a:solidFill>
                <a:latin typeface="Emblema One"/>
              </a:rPr>
              <a:t>std, var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156762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567620" y="2310903"/>
            <a:ext cx="8003159" cy="7266757"/>
          </a:xfrm>
          <a:custGeom>
            <a:avLst/>
            <a:gdLst/>
            <a:ahLst/>
            <a:cxnLst/>
            <a:rect l="l" t="t" r="r" b="b"/>
            <a:pathLst>
              <a:path w="8003159" h="7266757">
                <a:moveTo>
                  <a:pt x="0" y="0"/>
                </a:moveTo>
                <a:lnTo>
                  <a:pt x="8003159" y="0"/>
                </a:lnTo>
                <a:lnTo>
                  <a:pt x="8003159" y="7266758"/>
                </a:lnTo>
                <a:lnTo>
                  <a:pt x="0" y="726675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1567620" y="116072"/>
            <a:ext cx="15844214"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sortowanie</a:t>
            </a:r>
          </a:p>
        </p:txBody>
      </p:sp>
      <p:sp>
        <p:nvSpPr>
          <p:cNvPr id="7" name="TextBox 7"/>
          <p:cNvSpPr txBox="1"/>
          <p:nvPr/>
        </p:nvSpPr>
        <p:spPr>
          <a:xfrm>
            <a:off x="1567620" y="1333638"/>
            <a:ext cx="7450521"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id="8" name="Group 8"/>
          <p:cNvGrpSpPr/>
          <p:nvPr/>
        </p:nvGrpSpPr>
        <p:grpSpPr>
          <a:xfrm>
            <a:off x="9465815" y="7460489"/>
            <a:ext cx="9106181" cy="725170"/>
            <a:chOff x="0" y="0"/>
            <a:chExt cx="12141574" cy="966893"/>
          </a:xfrm>
        </p:grpSpPr>
        <p:pic>
          <p:nvPicPr>
            <p:cNvPr id="9" name="Picture 9"/>
            <p:cNvPicPr>
              <a:picLocks noChangeAspect="1"/>
            </p:cNvPicPr>
            <p:nvPr/>
          </p:nvPicPr>
          <p:blipFill>
            <a:blip r:embed="rId5"/>
            <a:srcRect/>
            <a:stretch>
              <a:fillRect/>
            </a:stretch>
          </p:blipFill>
          <p:spPr>
            <a:xfrm rot="-10800000">
              <a:off x="0" y="379796"/>
              <a:ext cx="1866669" cy="364000"/>
            </a:xfrm>
            <a:prstGeom prst="rect">
              <a:avLst/>
            </a:prstGeom>
          </p:spPr>
        </p:pic>
        <p:sp>
          <p:nvSpPr>
            <p:cNvPr id="10" name="TextBox 10"/>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3517281"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alphaModFix amt="5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6417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485573" y="3310496"/>
            <a:ext cx="9068531" cy="6557404"/>
          </a:xfrm>
          <a:custGeom>
            <a:avLst/>
            <a:gdLst/>
            <a:ahLst/>
            <a:cxnLst/>
            <a:rect l="l" t="t" r="r" b="b"/>
            <a:pathLst>
              <a:path w="7926518" h="5154326">
                <a:moveTo>
                  <a:pt x="0" y="0"/>
                </a:moveTo>
                <a:lnTo>
                  <a:pt x="7926518" y="0"/>
                </a:lnTo>
                <a:lnTo>
                  <a:pt x="7926518" y="5154326"/>
                </a:lnTo>
                <a:lnTo>
                  <a:pt x="0" y="515432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0375061" y="3945273"/>
            <a:ext cx="7303339" cy="2722227"/>
          </a:xfrm>
          <a:custGeom>
            <a:avLst/>
            <a:gdLst/>
            <a:ahLst/>
            <a:cxnLst/>
            <a:rect l="l" t="t" r="r" b="b"/>
            <a:pathLst>
              <a:path w="6702865" h="2396455">
                <a:moveTo>
                  <a:pt x="0" y="0"/>
                </a:moveTo>
                <a:lnTo>
                  <a:pt x="6702865" y="0"/>
                </a:lnTo>
                <a:lnTo>
                  <a:pt x="6702865" y="2396454"/>
                </a:lnTo>
                <a:lnTo>
                  <a:pt x="0" y="2396454"/>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64176" y="124937"/>
            <a:ext cx="1600250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czytanie i zapisywanie do plików</a:t>
            </a:r>
          </a:p>
        </p:txBody>
      </p:sp>
      <p:sp>
        <p:nvSpPr>
          <p:cNvPr id="9" name="TextBox 9"/>
          <p:cNvSpPr txBox="1"/>
          <p:nvPr/>
        </p:nvSpPr>
        <p:spPr>
          <a:xfrm>
            <a:off x="359795" y="1610518"/>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id="10" name="TextBox 10"/>
          <p:cNvSpPr txBox="1"/>
          <p:nvPr/>
        </p:nvSpPr>
        <p:spPr>
          <a:xfrm>
            <a:off x="9985911" y="2047481"/>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2"/>
            <a:stretch>
              <a:fillRect/>
            </a:stretch>
          </a:blipFill>
        </p:spPr>
        <p:txBody>
          <a:bodyPr/>
          <a:lstStyle/>
          <a:p>
            <a:endParaRPr lang="pl-PL"/>
          </a:p>
        </p:txBody>
      </p:sp>
      <p:sp>
        <p:nvSpPr>
          <p:cNvPr id="3" name="Freeform 3"/>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stretch>
              <a:fillRect/>
            </a:stretch>
          </a:blipFill>
        </p:spPr>
        <p:txBody>
          <a:bodyPr/>
          <a:lstStyle/>
          <a:p>
            <a:endParaRPr lang="pl-PL"/>
          </a:p>
        </p:txBody>
      </p:sp>
      <p:sp>
        <p:nvSpPr>
          <p:cNvPr id="4" name="Freeform 4"/>
          <p:cNvSpPr/>
          <p:nvPr/>
        </p:nvSpPr>
        <p:spPr>
          <a:xfrm>
            <a:off x="12720395" y="1433875"/>
            <a:ext cx="5469956" cy="5469956"/>
          </a:xfrm>
          <a:custGeom>
            <a:avLst/>
            <a:gdLst/>
            <a:ahLst/>
            <a:cxnLst/>
            <a:rect l="l" t="t" r="r" b="b"/>
            <a:pathLst>
              <a:path w="5469956" h="5469956">
                <a:moveTo>
                  <a:pt x="0" y="0"/>
                </a:moveTo>
                <a:lnTo>
                  <a:pt x="5469956" y="0"/>
                </a:lnTo>
                <a:lnTo>
                  <a:pt x="5469956" y="5469956"/>
                </a:lnTo>
                <a:lnTo>
                  <a:pt x="0" y="5469956"/>
                </a:lnTo>
                <a:lnTo>
                  <a:pt x="0" y="0"/>
                </a:lnTo>
                <a:close/>
              </a:path>
            </a:pathLst>
          </a:custGeom>
          <a:blipFill>
            <a:blip r:embed="rId4"/>
            <a:stretch>
              <a:fillRect l="-2850" t="-5700" r="-2850"/>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3"/>
            <a:stretch>
              <a:fillRect/>
            </a:stretch>
          </a:blipFill>
        </p:spPr>
        <p:txBody>
          <a:bodyPr/>
          <a:lstStyle/>
          <a:p>
            <a:endParaRPr lang="pl-PL"/>
          </a:p>
        </p:txBody>
      </p:sp>
      <p:sp>
        <p:nvSpPr>
          <p:cNvPr id="6" name="AutoShape 6"/>
          <p:cNvSpPr/>
          <p:nvPr/>
        </p:nvSpPr>
        <p:spPr>
          <a:xfrm>
            <a:off x="314517" y="1019175"/>
            <a:ext cx="11978021"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107932"/>
            <a:ext cx="17083501" cy="721995"/>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id="8" name="TextBox 8"/>
          <p:cNvSpPr txBox="1"/>
          <p:nvPr/>
        </p:nvSpPr>
        <p:spPr>
          <a:xfrm>
            <a:off x="252441" y="1386250"/>
            <a:ext cx="12040098" cy="194437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id="9" name="TextBox 9"/>
          <p:cNvSpPr txBox="1"/>
          <p:nvPr/>
        </p:nvSpPr>
        <p:spPr>
          <a:xfrm>
            <a:off x="252441" y="3549677"/>
            <a:ext cx="10115239" cy="15538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Emblema One"/>
              </a:rPr>
              <a:t>Współczesne zbiory danych, ze względu na swoją skalę, zostały określone mianem BIG DATA. Charakteryzują się one ogromnymi rozmiarami i złożonością, co wymaga zastosowania nowoczesnych technologii do ich analizy.</a:t>
            </a:r>
          </a:p>
        </p:txBody>
      </p:sp>
      <p:sp>
        <p:nvSpPr>
          <p:cNvPr id="10" name="TextBox 10"/>
          <p:cNvSpPr txBox="1"/>
          <p:nvPr/>
        </p:nvSpPr>
        <p:spPr>
          <a:xfrm>
            <a:off x="0" y="7684475"/>
            <a:ext cx="18288000" cy="110934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id="11" name="AutoShape 11"/>
          <p:cNvSpPr/>
          <p:nvPr/>
        </p:nvSpPr>
        <p:spPr>
          <a:xfrm>
            <a:off x="7366134" y="5537938"/>
            <a:ext cx="1156567" cy="2003233"/>
          </a:xfrm>
          <a:prstGeom prst="line">
            <a:avLst/>
          </a:prstGeom>
          <a:ln w="38100" cap="flat">
            <a:solidFill>
              <a:srgbClr val="FFFFFF"/>
            </a:solidFill>
            <a:prstDash val="solid"/>
            <a:headEnd type="none" w="sm" len="sm"/>
            <a:tailEnd type="triangle" w="lg" len="med"/>
          </a:ln>
        </p:spPr>
        <p:txBody>
          <a:bodyPr/>
          <a:lstStyle/>
          <a:p>
            <a:endParaRPr lang="pl-P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alphaModFix amt="80000"/>
            </a:blip>
            <a:stretch>
              <a:fillRect/>
            </a:stretch>
          </a:blipFill>
        </p:spPr>
        <p:txBody>
          <a:bodyPr/>
          <a:lstStyle/>
          <a:p>
            <a:endParaRPr lang="pl-PL"/>
          </a:p>
        </p:txBody>
      </p:sp>
      <p:sp>
        <p:nvSpPr>
          <p:cNvPr id="4" name="AutoShape 4"/>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359461" y="1094407"/>
            <a:ext cx="6959476" cy="8740968"/>
          </a:xfrm>
          <a:custGeom>
            <a:avLst/>
            <a:gdLst/>
            <a:ahLst/>
            <a:cxnLst/>
            <a:rect l="l" t="t" r="r" b="b"/>
            <a:pathLst>
              <a:path w="6959476" h="8740968">
                <a:moveTo>
                  <a:pt x="0" y="0"/>
                </a:moveTo>
                <a:lnTo>
                  <a:pt x="6959476" y="0"/>
                </a:lnTo>
                <a:lnTo>
                  <a:pt x="6959476" y="8740969"/>
                </a:lnTo>
                <a:lnTo>
                  <a:pt x="0" y="874096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a:off x="8948098" y="7065380"/>
            <a:ext cx="8311202" cy="2578655"/>
          </a:xfrm>
          <a:custGeom>
            <a:avLst/>
            <a:gdLst/>
            <a:ahLst/>
            <a:cxnLst/>
            <a:rect l="l" t="t" r="r" b="b"/>
            <a:pathLst>
              <a:path w="8311202" h="2578655">
                <a:moveTo>
                  <a:pt x="0" y="0"/>
                </a:moveTo>
                <a:lnTo>
                  <a:pt x="8311202" y="0"/>
                </a:lnTo>
                <a:lnTo>
                  <a:pt x="8311202" y="2578655"/>
                </a:lnTo>
                <a:lnTo>
                  <a:pt x="0" y="257865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87337" y="94042"/>
            <a:ext cx="17776617" cy="679450"/>
          </a:xfrm>
          <a:prstGeom prst="rect">
            <a:avLst/>
          </a:prstGeom>
        </p:spPr>
        <p:txBody>
          <a:bodyPr lIns="0" tIns="0" rIns="0" bIns="0" rtlCol="0" anchor="t">
            <a:spAutoFit/>
          </a:bodyPr>
          <a:lstStyle/>
          <a:p>
            <a:pPr>
              <a:lnSpc>
                <a:spcPts val="5599"/>
              </a:lnSpc>
            </a:pPr>
            <a:r>
              <a:rPr lang="en-US" sz="3999">
                <a:solidFill>
                  <a:srgbClr val="FFFFFF"/>
                </a:solidFill>
                <a:latin typeface="Emblema One"/>
              </a:rPr>
              <a:t>NumPy - algebra liniowa oraz generator liczb losowych</a:t>
            </a:r>
          </a:p>
        </p:txBody>
      </p:sp>
      <p:sp>
        <p:nvSpPr>
          <p:cNvPr id="8" name="TextBox 8"/>
          <p:cNvSpPr txBox="1"/>
          <p:nvPr/>
        </p:nvSpPr>
        <p:spPr>
          <a:xfrm>
            <a:off x="7575620" y="1056307"/>
            <a:ext cx="5859610" cy="3568926"/>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a:t>
            </a:r>
            <a:r>
              <a:rPr lang="en-US" sz="1977" dirty="0" err="1">
                <a:solidFill>
                  <a:srgbClr val="FFFFFF"/>
                </a:solidFill>
                <a:latin typeface="Emblema One"/>
              </a:rPr>
              <a:t>algebraiczny</a:t>
            </a:r>
            <a:r>
              <a:rPr lang="en-US" sz="1977" dirty="0">
                <a:solidFill>
                  <a:srgbClr val="FFFFFF"/>
                </a:solidFill>
                <a:latin typeface="Emblema One"/>
              </a:rPr>
              <a:t> </a:t>
            </a:r>
            <a:r>
              <a:rPr lang="en-US" sz="1977" dirty="0" err="1">
                <a:solidFill>
                  <a:srgbClr val="38B6FF"/>
                </a:solidFill>
                <a:latin typeface="Emblema One"/>
              </a:rPr>
              <a:t>np.linalg</a:t>
            </a:r>
            <a:r>
              <a:rPr lang="en-US" sz="1977" dirty="0">
                <a:solidFill>
                  <a:srgbClr val="38B6FF"/>
                </a:solidFill>
                <a:latin typeface="Emblema One"/>
              </a:rPr>
              <a:t> </a:t>
            </a:r>
            <a:r>
              <a:rPr lang="en-US" sz="1977" dirty="0" err="1">
                <a:solidFill>
                  <a:srgbClr val="FFFFFF"/>
                </a:solidFill>
                <a:latin typeface="Emblema One"/>
              </a:rPr>
              <a:t>oferuje</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metody</a:t>
            </a:r>
            <a:r>
              <a:rPr lang="en-US" sz="1977" dirty="0">
                <a:solidFill>
                  <a:srgbClr val="FFFFFF"/>
                </a:solidFill>
                <a:latin typeface="Emblema One"/>
              </a:rPr>
              <a:t> do </a:t>
            </a:r>
            <a:r>
              <a:rPr lang="en-US" sz="1977" dirty="0" err="1">
                <a:solidFill>
                  <a:srgbClr val="FFFFFF"/>
                </a:solidFill>
                <a:latin typeface="Emblema One"/>
              </a:rPr>
              <a:t>stosowania</a:t>
            </a:r>
            <a:r>
              <a:rPr lang="en-US" sz="1977" dirty="0">
                <a:solidFill>
                  <a:srgbClr val="FFFFFF"/>
                </a:solidFill>
                <a:latin typeface="Emblema One"/>
              </a:rPr>
              <a:t> </a:t>
            </a:r>
            <a:r>
              <a:rPr lang="en-US" sz="1977" dirty="0" err="1">
                <a:solidFill>
                  <a:srgbClr val="FFFFFF"/>
                </a:solidFill>
                <a:latin typeface="Emblema One"/>
              </a:rPr>
              <a:t>algebry</a:t>
            </a:r>
            <a:r>
              <a:rPr lang="en-US" sz="1977" dirty="0">
                <a:solidFill>
                  <a:srgbClr val="FFFFFF"/>
                </a:solidFill>
                <a:latin typeface="Emblema One"/>
              </a:rPr>
              <a:t> </a:t>
            </a:r>
            <a:r>
              <a:rPr lang="en-US" sz="1977" dirty="0" err="1">
                <a:solidFill>
                  <a:srgbClr val="FFFFFF"/>
                </a:solidFill>
                <a:latin typeface="Emblema One"/>
              </a:rPr>
              <a:t>liniowej</a:t>
            </a:r>
            <a:r>
              <a:rPr lang="en-US" sz="1977" dirty="0">
                <a:solidFill>
                  <a:srgbClr val="FFFFFF"/>
                </a:solidFill>
                <a:latin typeface="Emblema One"/>
              </a:rPr>
              <a:t> </a:t>
            </a:r>
            <a:r>
              <a:rPr lang="en-US" sz="1977" dirty="0" err="1">
                <a:solidFill>
                  <a:srgbClr val="FFFFFF"/>
                </a:solidFill>
                <a:latin typeface="Emblema One"/>
              </a:rPr>
              <a:t>na</a:t>
            </a:r>
            <a:r>
              <a:rPr lang="en-US" sz="1977" dirty="0">
                <a:solidFill>
                  <a:srgbClr val="FFFFFF"/>
                </a:solidFill>
                <a:latin typeface="Emblema One"/>
              </a:rPr>
              <a:t> </a:t>
            </a:r>
            <a:r>
              <a:rPr lang="en-US" sz="1977" dirty="0" err="1">
                <a:solidFill>
                  <a:srgbClr val="FFFFFF"/>
                </a:solidFill>
                <a:latin typeface="Emblema One"/>
              </a:rPr>
              <a:t>tablicach</a:t>
            </a:r>
            <a:r>
              <a:rPr lang="en-US" sz="1977" dirty="0">
                <a:solidFill>
                  <a:srgbClr val="FFFFFF"/>
                </a:solidFill>
                <a:latin typeface="Emblema One"/>
              </a:rPr>
              <a:t>. </a:t>
            </a:r>
            <a:r>
              <a:rPr lang="en-US" sz="1977" dirty="0" err="1">
                <a:solidFill>
                  <a:srgbClr val="FFFFFF"/>
                </a:solidFill>
                <a:latin typeface="Emblema One"/>
              </a:rPr>
              <a:t>Dzięki</a:t>
            </a:r>
            <a:r>
              <a:rPr lang="en-US" sz="1977" dirty="0">
                <a:solidFill>
                  <a:srgbClr val="FFFFFF"/>
                </a:solidFill>
                <a:latin typeface="Emblema One"/>
              </a:rPr>
              <a:t> </a:t>
            </a:r>
            <a:r>
              <a:rPr lang="en-US" sz="1977" dirty="0" err="1">
                <a:solidFill>
                  <a:srgbClr val="FFFFFF"/>
                </a:solidFill>
                <a:latin typeface="Emblema One"/>
              </a:rPr>
              <a:t>jego</a:t>
            </a:r>
            <a:r>
              <a:rPr lang="en-US" sz="1977" dirty="0">
                <a:solidFill>
                  <a:srgbClr val="FFFFFF"/>
                </a:solidFill>
                <a:latin typeface="Emblema One"/>
              </a:rPr>
              <a:t> </a:t>
            </a:r>
            <a:r>
              <a:rPr lang="en-US" sz="1977" dirty="0" err="1">
                <a:solidFill>
                  <a:srgbClr val="FFFFFF"/>
                </a:solidFill>
                <a:latin typeface="Emblema One"/>
              </a:rPr>
              <a:t>wykorzystaniu</a:t>
            </a:r>
            <a:r>
              <a:rPr lang="en-US" sz="1977" dirty="0">
                <a:solidFill>
                  <a:srgbClr val="FFFFFF"/>
                </a:solidFill>
                <a:latin typeface="Emblema One"/>
              </a:rPr>
              <a:t> </a:t>
            </a:r>
            <a:r>
              <a:rPr lang="en-US" sz="1977" dirty="0" err="1">
                <a:solidFill>
                  <a:srgbClr val="FFFFFF"/>
                </a:solidFill>
                <a:latin typeface="Emblema One"/>
              </a:rPr>
              <a:t>można</a:t>
            </a:r>
            <a:r>
              <a:rPr lang="en-US" sz="1977" dirty="0">
                <a:solidFill>
                  <a:srgbClr val="FFFFFF"/>
                </a:solidFill>
                <a:latin typeface="Emblema One"/>
              </a:rPr>
              <a:t> </a:t>
            </a:r>
            <a:r>
              <a:rPr lang="en-US" sz="1977" dirty="0" err="1">
                <a:solidFill>
                  <a:srgbClr val="FFFFFF"/>
                </a:solidFill>
                <a:latin typeface="Emblema One"/>
              </a:rPr>
              <a:t>znaleźć</a:t>
            </a:r>
            <a:r>
              <a:rPr lang="en-US" sz="1977" dirty="0">
                <a:solidFill>
                  <a:srgbClr val="FFFFFF"/>
                </a:solidFill>
                <a:latin typeface="Emblema One"/>
              </a:rPr>
              <a:t>:</a:t>
            </a:r>
          </a:p>
          <a:p>
            <a:pPr marL="427027" lvl="1" indent="-213513">
              <a:lnSpc>
                <a:spcPts val="2769"/>
              </a:lnSpc>
              <a:buFont typeface="Arial"/>
              <a:buChar char="•"/>
            </a:pPr>
            <a:r>
              <a:rPr lang="en-US" sz="1977" dirty="0" err="1">
                <a:solidFill>
                  <a:srgbClr val="FFFFFF"/>
                </a:solidFill>
                <a:latin typeface="Emblema One"/>
              </a:rPr>
              <a:t>rząd</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wyznacznik</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iloczyn</a:t>
            </a:r>
            <a:r>
              <a:rPr lang="en-US" sz="1977" dirty="0">
                <a:solidFill>
                  <a:srgbClr val="FFFFFF"/>
                </a:solidFill>
                <a:latin typeface="Emblema One"/>
              </a:rPr>
              <a:t> </a:t>
            </a:r>
            <a:r>
              <a:rPr lang="en-US" sz="1977" dirty="0" err="1">
                <a:solidFill>
                  <a:srgbClr val="FFFFFF"/>
                </a:solidFill>
                <a:latin typeface="Emblema One"/>
              </a:rPr>
              <a:t>skalarny</a:t>
            </a:r>
            <a:endParaRPr lang="en-US" sz="1977" dirty="0">
              <a:solidFill>
                <a:srgbClr val="FFFFFF"/>
              </a:solidFill>
              <a:latin typeface="Emblema One"/>
            </a:endParaRPr>
          </a:p>
          <a:p>
            <a:pPr marL="427027" lvl="1" indent="-213513">
              <a:lnSpc>
                <a:spcPts val="2769"/>
              </a:lnSpc>
              <a:buFont typeface="Arial"/>
              <a:buChar char="•"/>
            </a:pPr>
            <a:r>
              <a:rPr lang="pl-PL" sz="1977" dirty="0">
                <a:solidFill>
                  <a:srgbClr val="FFFFFF"/>
                </a:solidFill>
                <a:latin typeface="Emblema One"/>
              </a:rPr>
              <a:t>wynik</a:t>
            </a:r>
            <a:r>
              <a:rPr lang="en-US" sz="1977" dirty="0">
                <a:solidFill>
                  <a:srgbClr val="FFFFFF"/>
                </a:solidFill>
                <a:latin typeface="Emblema One"/>
              </a:rPr>
              <a:t> </a:t>
            </a:r>
            <a:r>
              <a:rPr lang="en-US" sz="1977" dirty="0" err="1">
                <a:solidFill>
                  <a:srgbClr val="FFFFFF"/>
                </a:solidFill>
                <a:latin typeface="Emblema One"/>
              </a:rPr>
              <a:t>równania</a:t>
            </a:r>
            <a:r>
              <a:rPr lang="en-US" sz="1977" dirty="0">
                <a:solidFill>
                  <a:srgbClr val="FFFFFF"/>
                </a:solidFill>
                <a:latin typeface="Emblema One"/>
              </a:rPr>
              <a:t> </a:t>
            </a:r>
            <a:r>
              <a:rPr lang="en-US" sz="1977" dirty="0" err="1">
                <a:solidFill>
                  <a:srgbClr val="FFFFFF"/>
                </a:solidFill>
                <a:latin typeface="Emblema One"/>
              </a:rPr>
              <a:t>liniowego</a:t>
            </a:r>
            <a:r>
              <a:rPr lang="en-US" sz="1977" dirty="0">
                <a:solidFill>
                  <a:srgbClr val="FFFFFF"/>
                </a:solidFill>
                <a:latin typeface="Emblema One"/>
              </a:rPr>
              <a:t> z </a:t>
            </a:r>
            <a:r>
              <a:rPr lang="en-US" sz="1977" dirty="0" err="1">
                <a:solidFill>
                  <a:srgbClr val="FFFFFF"/>
                </a:solidFill>
                <a:latin typeface="Emblema One"/>
              </a:rPr>
              <a:t>wykorzystaniem</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itp</a:t>
            </a:r>
            <a:endParaRPr lang="en-US" sz="1977" dirty="0">
              <a:solidFill>
                <a:srgbClr val="FFFFFF"/>
              </a:solidFill>
              <a:latin typeface="Emblema One"/>
            </a:endParaRPr>
          </a:p>
        </p:txBody>
      </p:sp>
      <p:sp>
        <p:nvSpPr>
          <p:cNvPr id="9" name="TextBox 9"/>
          <p:cNvSpPr txBox="1"/>
          <p:nvPr/>
        </p:nvSpPr>
        <p:spPr>
          <a:xfrm>
            <a:off x="10505425" y="4681334"/>
            <a:ext cx="5859610" cy="2132635"/>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random w NumPy </a:t>
            </a:r>
            <a:r>
              <a:rPr lang="en-US" sz="1977" dirty="0" err="1">
                <a:solidFill>
                  <a:srgbClr val="FFFFFF"/>
                </a:solidFill>
                <a:latin typeface="Emblema One"/>
              </a:rPr>
              <a:t>uzupełnia</a:t>
            </a:r>
            <a:r>
              <a:rPr lang="en-US" sz="1977" dirty="0">
                <a:solidFill>
                  <a:srgbClr val="FFFFFF"/>
                </a:solidFill>
                <a:latin typeface="Emblema One"/>
              </a:rPr>
              <a:t> </a:t>
            </a:r>
            <a:r>
              <a:rPr lang="en-US" sz="1977" dirty="0" err="1">
                <a:solidFill>
                  <a:srgbClr val="FFFFFF"/>
                </a:solidFill>
                <a:latin typeface="Emblema One"/>
              </a:rPr>
              <a:t>wbudowany</a:t>
            </a:r>
            <a:r>
              <a:rPr lang="en-US" sz="1977" dirty="0">
                <a:solidFill>
                  <a:srgbClr val="FFFFFF"/>
                </a:solidFill>
                <a:latin typeface="Emblema One"/>
              </a:rPr>
              <a:t> w Python-a </a:t>
            </a:r>
            <a:r>
              <a:rPr lang="en-US" sz="1977" dirty="0" err="1">
                <a:solidFill>
                  <a:srgbClr val="FFFFFF"/>
                </a:solidFill>
                <a:latin typeface="Emblema One"/>
              </a:rPr>
              <a:t>moduł</a:t>
            </a:r>
            <a:r>
              <a:rPr lang="en-US" sz="1977" dirty="0">
                <a:solidFill>
                  <a:srgbClr val="FFFFFF"/>
                </a:solidFill>
                <a:latin typeface="Emblema One"/>
              </a:rPr>
              <a:t> random o </a:t>
            </a:r>
            <a:r>
              <a:rPr lang="en-US" sz="1977" dirty="0" err="1">
                <a:solidFill>
                  <a:srgbClr val="FFFFFF"/>
                </a:solidFill>
                <a:latin typeface="Emblema One"/>
              </a:rPr>
              <a:t>funkcje</a:t>
            </a:r>
            <a:r>
              <a:rPr lang="en-US" sz="1977" dirty="0">
                <a:solidFill>
                  <a:srgbClr val="FFFFFF"/>
                </a:solidFill>
                <a:latin typeface="Emblema One"/>
              </a:rPr>
              <a:t> do </a:t>
            </a:r>
            <a:r>
              <a:rPr lang="en-US" sz="1977" dirty="0" err="1">
                <a:solidFill>
                  <a:srgbClr val="FFFFFF"/>
                </a:solidFill>
                <a:latin typeface="Emblema One"/>
              </a:rPr>
              <a:t>efektywnego</a:t>
            </a:r>
            <a:r>
              <a:rPr lang="en-US" sz="1977" dirty="0">
                <a:solidFill>
                  <a:srgbClr val="FFFFFF"/>
                </a:solidFill>
                <a:latin typeface="Emblema One"/>
              </a:rPr>
              <a:t> </a:t>
            </a:r>
            <a:r>
              <a:rPr lang="en-US" sz="1977" dirty="0" err="1">
                <a:solidFill>
                  <a:srgbClr val="FFFFFF"/>
                </a:solidFill>
                <a:latin typeface="Emblema One"/>
              </a:rPr>
              <a:t>generowania</a:t>
            </a:r>
            <a:r>
              <a:rPr lang="en-US" sz="1977" dirty="0">
                <a:solidFill>
                  <a:srgbClr val="FFFFFF"/>
                </a:solidFill>
                <a:latin typeface="Emblema One"/>
              </a:rPr>
              <a:t> </a:t>
            </a:r>
            <a:r>
              <a:rPr lang="en-US" sz="1977" dirty="0" err="1">
                <a:solidFill>
                  <a:srgbClr val="FFFFFF"/>
                </a:solidFill>
                <a:latin typeface="Emblema One"/>
              </a:rPr>
              <a:t>całych</a:t>
            </a:r>
            <a:r>
              <a:rPr lang="en-US" sz="1977" dirty="0">
                <a:solidFill>
                  <a:srgbClr val="FFFFFF"/>
                </a:solidFill>
                <a:latin typeface="Emblema One"/>
              </a:rPr>
              <a:t> </a:t>
            </a:r>
            <a:r>
              <a:rPr lang="en-US" sz="1977" dirty="0" err="1">
                <a:solidFill>
                  <a:srgbClr val="FFFFFF"/>
                </a:solidFill>
                <a:latin typeface="Emblema One"/>
              </a:rPr>
              <a:t>tablic</a:t>
            </a:r>
            <a:r>
              <a:rPr lang="en-US" sz="1977" dirty="0">
                <a:solidFill>
                  <a:srgbClr val="FFFFFF"/>
                </a:solidFill>
                <a:latin typeface="Emblema One"/>
              </a:rPr>
              <a:t> </a:t>
            </a:r>
            <a:r>
              <a:rPr lang="en-US" sz="1977" dirty="0" err="1">
                <a:solidFill>
                  <a:srgbClr val="FFFFFF"/>
                </a:solidFill>
                <a:latin typeface="Emblema One"/>
              </a:rPr>
              <a:t>próbek</a:t>
            </a:r>
            <a:r>
              <a:rPr lang="pl-PL" sz="1977" dirty="0">
                <a:solidFill>
                  <a:srgbClr val="FFFFFF"/>
                </a:solidFill>
                <a:latin typeface="Emblema One"/>
              </a:rPr>
              <a:t>,</a:t>
            </a:r>
            <a:r>
              <a:rPr lang="en-US" sz="1977" dirty="0">
                <a:solidFill>
                  <a:srgbClr val="FFFFFF"/>
                </a:solidFill>
                <a:latin typeface="Emblema One"/>
              </a:rPr>
              <a:t> </a:t>
            </a:r>
            <a:r>
              <a:rPr lang="en-US" sz="1977" dirty="0" err="1">
                <a:solidFill>
                  <a:srgbClr val="FFFFFF"/>
                </a:solidFill>
                <a:latin typeface="Emblema One"/>
              </a:rPr>
              <a:t>wykorzystując</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rozkłady</a:t>
            </a:r>
            <a:r>
              <a:rPr lang="en-US" sz="1977" dirty="0">
                <a:solidFill>
                  <a:srgbClr val="FFFFFF"/>
                </a:solidFill>
                <a:latin typeface="Emblema One"/>
              </a:rPr>
              <a:t> </a:t>
            </a:r>
            <a:r>
              <a:rPr lang="en-US" sz="1977" dirty="0" err="1">
                <a:solidFill>
                  <a:srgbClr val="FFFFFF"/>
                </a:solidFill>
                <a:latin typeface="Emblema One"/>
              </a:rPr>
              <a:t>prawdopodobieństwa</a:t>
            </a:r>
            <a:r>
              <a:rPr lang="en-US" sz="1977" dirty="0">
                <a:solidFill>
                  <a:srgbClr val="FFFFFF"/>
                </a:solidFill>
                <a:latin typeface="Emblema One"/>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953584" y="-5400116"/>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8000"/>
            </a:blip>
            <a:stretch>
              <a:fillRect/>
            </a:stretch>
          </a:blipFill>
        </p:spPr>
        <p:txBody>
          <a:bodyPr/>
          <a:lstStyle/>
          <a:p>
            <a:endParaRPr lang="pl-PL"/>
          </a:p>
        </p:txBody>
      </p:sp>
      <p:sp>
        <p:nvSpPr>
          <p:cNvPr id="3" name="Freeform 3"/>
          <p:cNvSpPr/>
          <p:nvPr/>
        </p:nvSpPr>
        <p:spPr>
          <a:xfrm rot="-2715964">
            <a:off x="16702153" y="2321965"/>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alphaModFix amt="80000"/>
            </a:blip>
            <a:stretch>
              <a:fillRect/>
            </a:stretch>
          </a:blipFill>
        </p:spPr>
        <p:txBody>
          <a:bodyPr/>
          <a:lstStyle/>
          <a:p>
            <a:endParaRPr lang="pl-PL"/>
          </a:p>
        </p:txBody>
      </p:sp>
      <p:sp>
        <p:nvSpPr>
          <p:cNvPr id="5" name="Freeform 5"/>
          <p:cNvSpPr/>
          <p:nvPr/>
        </p:nvSpPr>
        <p:spPr>
          <a:xfrm>
            <a:off x="6317917" y="1028700"/>
            <a:ext cx="5799139" cy="8878992"/>
          </a:xfrm>
          <a:custGeom>
            <a:avLst/>
            <a:gdLst/>
            <a:ahLst/>
            <a:cxnLst/>
            <a:rect l="l" t="t" r="r" b="b"/>
            <a:pathLst>
              <a:path w="5799139" h="8878992">
                <a:moveTo>
                  <a:pt x="0" y="0"/>
                </a:moveTo>
                <a:lnTo>
                  <a:pt x="5799138" y="0"/>
                </a:lnTo>
                <a:lnTo>
                  <a:pt x="5799138" y="8878992"/>
                </a:lnTo>
                <a:lnTo>
                  <a:pt x="0" y="8878992"/>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231600" y="131849"/>
            <a:ext cx="11885455"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reshaping</a:t>
            </a:r>
          </a:p>
        </p:txBody>
      </p:sp>
      <p:sp>
        <p:nvSpPr>
          <p:cNvPr id="7" name="AutoShape 7"/>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8" name="Group 8"/>
          <p:cNvGrpSpPr/>
          <p:nvPr/>
        </p:nvGrpSpPr>
        <p:grpSpPr>
          <a:xfrm>
            <a:off x="287337" y="5328582"/>
            <a:ext cx="6030578" cy="1168846"/>
            <a:chOff x="0" y="-47625"/>
            <a:chExt cx="8040772" cy="1558461"/>
          </a:xfrm>
        </p:grpSpPr>
        <p:pic>
          <p:nvPicPr>
            <p:cNvPr id="9" name="Picture 9"/>
            <p:cNvPicPr>
              <a:picLocks noChangeAspect="1"/>
            </p:cNvPicPr>
            <p:nvPr/>
          </p:nvPicPr>
          <p:blipFill>
            <a:blip r:embed="rId5"/>
            <a:srcRect/>
            <a:stretch>
              <a:fillRect/>
            </a:stretch>
          </p:blipFill>
          <p:spPr>
            <a:xfrm>
              <a:off x="6174103" y="561796"/>
              <a:ext cx="1866669" cy="364000"/>
            </a:xfrm>
            <a:prstGeom prst="rect">
              <a:avLst/>
            </a:prstGeom>
          </p:spPr>
        </p:pic>
        <p:sp>
          <p:nvSpPr>
            <p:cNvPr id="10" name="TextBox 10"/>
            <p:cNvSpPr txBox="1"/>
            <p:nvPr/>
          </p:nvSpPr>
          <p:spPr>
            <a:xfrm>
              <a:off x="0" y="-47625"/>
              <a:ext cx="6715862" cy="155846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ravel()</a:t>
              </a:r>
              <a:r>
                <a:rPr lang="en-US" sz="2199" dirty="0">
                  <a:solidFill>
                    <a:srgbClr val="FFFFFF"/>
                  </a:solidFill>
                  <a:latin typeface="Emblema One"/>
                </a:rPr>
                <a:t> </a:t>
              </a:r>
              <a:r>
                <a:rPr lang="en-US" sz="2199" dirty="0" err="1">
                  <a:solidFill>
                    <a:srgbClr val="FFFFFF"/>
                  </a:solidFill>
                  <a:latin typeface="Emblema One"/>
                </a:rPr>
                <a:t>nie</a:t>
              </a:r>
              <a:r>
                <a:rPr lang="en-US" sz="2199" dirty="0">
                  <a:solidFill>
                    <a:srgbClr val="FFFFFF"/>
                  </a:solidFill>
                  <a:latin typeface="Emblema One"/>
                </a:rPr>
                <a:t> </a:t>
              </a:r>
              <a:r>
                <a:rPr lang="en-US" sz="2199" dirty="0" err="1">
                  <a:solidFill>
                    <a:srgbClr val="FFFFFF"/>
                  </a:solidFill>
                  <a:latin typeface="Emblema One"/>
                </a:rPr>
                <a:t>powoduje</a:t>
              </a:r>
              <a:r>
                <a:rPr lang="en-US" sz="2199" dirty="0">
                  <a:solidFill>
                    <a:srgbClr val="FFFFFF"/>
                  </a:solidFill>
                  <a:latin typeface="Emblema One"/>
                </a:rPr>
                <a:t> </a:t>
              </a:r>
              <a:r>
                <a:rPr lang="en-US" sz="2199" dirty="0" err="1">
                  <a:solidFill>
                    <a:srgbClr val="FFFFFF"/>
                  </a:solidFill>
                  <a:latin typeface="Emblema One"/>
                </a:rPr>
                <a:t>powstani</a:t>
              </a:r>
              <a:r>
                <a:rPr lang="pl-PL" sz="2199" dirty="0">
                  <a:solidFill>
                    <a:srgbClr val="FFFFFF"/>
                  </a:solidFill>
                  <a:latin typeface="Emblema One"/>
                </a:rPr>
                <a:t>a</a:t>
              </a:r>
              <a:r>
                <a:rPr lang="en-US" sz="2199" dirty="0">
                  <a:solidFill>
                    <a:srgbClr val="FFFFFF"/>
                  </a:solidFill>
                  <a:latin typeface="Emblema One"/>
                </a:rPr>
                <a:t> </a:t>
              </a:r>
              <a:r>
                <a:rPr lang="en-US" sz="2199" dirty="0" err="1">
                  <a:solidFill>
                    <a:srgbClr val="FFFFFF"/>
                  </a:solidFill>
                  <a:latin typeface="Emblema One"/>
                </a:rPr>
                <a:t>kopii</a:t>
              </a:r>
              <a:r>
                <a:rPr lang="en-US" sz="2199" dirty="0">
                  <a:solidFill>
                    <a:srgbClr val="FFFFFF"/>
                  </a:solidFill>
                  <a:latin typeface="Emblema One"/>
                </a:rPr>
                <a:t> </a:t>
              </a:r>
              <a:r>
                <a:rPr lang="en-US" sz="2199" dirty="0" err="1">
                  <a:solidFill>
                    <a:srgbClr val="FFFFFF"/>
                  </a:solidFill>
                  <a:latin typeface="Emblema One"/>
                </a:rPr>
                <a:t>tablicy</a:t>
              </a:r>
              <a:endParaRPr lang="en-US" sz="2199" dirty="0">
                <a:solidFill>
                  <a:srgbClr val="FFFFFF"/>
                </a:solidFill>
                <a:latin typeface="Emblema One"/>
              </a:endParaRPr>
            </a:p>
          </p:txBody>
        </p:sp>
      </p:grpSp>
      <p:grpSp>
        <p:nvGrpSpPr>
          <p:cNvPr id="11" name="Group 11"/>
          <p:cNvGrpSpPr/>
          <p:nvPr/>
        </p:nvGrpSpPr>
        <p:grpSpPr>
          <a:xfrm>
            <a:off x="12117055" y="7155934"/>
            <a:ext cx="5874311" cy="1115695"/>
            <a:chOff x="0" y="0"/>
            <a:chExt cx="7832414" cy="1487593"/>
          </a:xfrm>
        </p:grpSpPr>
        <p:pic>
          <p:nvPicPr>
            <p:cNvPr id="12" name="Picture 12"/>
            <p:cNvPicPr>
              <a:picLocks noChangeAspect="1"/>
            </p:cNvPicPr>
            <p:nvPr/>
          </p:nvPicPr>
          <p:blipFill>
            <a:blip r:embed="rId5"/>
            <a:srcRect/>
            <a:stretch>
              <a:fillRect/>
            </a:stretch>
          </p:blipFill>
          <p:spPr>
            <a:xfrm rot="-10800000">
              <a:off x="0" y="561796"/>
              <a:ext cx="1866669" cy="364000"/>
            </a:xfrm>
            <a:prstGeom prst="rect">
              <a:avLst/>
            </a:prstGeom>
          </p:spPr>
        </p:pic>
        <p:sp>
          <p:nvSpPr>
            <p:cNvPr id="13" name="TextBox 13"/>
            <p:cNvSpPr txBox="1"/>
            <p:nvPr/>
          </p:nvSpPr>
          <p:spPr>
            <a:xfrm>
              <a:off x="1896757" y="-47625"/>
              <a:ext cx="5935657"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550025" y="49415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5131878" y="-19545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4616339" y="7316210"/>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5911550" y="1028700"/>
            <a:ext cx="6464901" cy="9009596"/>
          </a:xfrm>
          <a:custGeom>
            <a:avLst/>
            <a:gdLst/>
            <a:ahLst/>
            <a:cxnLst/>
            <a:rect l="l" t="t" r="r" b="b"/>
            <a:pathLst>
              <a:path w="6464901" h="9009596">
                <a:moveTo>
                  <a:pt x="0" y="0"/>
                </a:moveTo>
                <a:lnTo>
                  <a:pt x="6464900" y="0"/>
                </a:lnTo>
                <a:lnTo>
                  <a:pt x="6464900" y="9009596"/>
                </a:lnTo>
                <a:lnTo>
                  <a:pt x="0" y="900959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36663" y="124842"/>
            <a:ext cx="15561711"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29105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4436196" y="1028700"/>
            <a:ext cx="2425032" cy="931896"/>
            <a:chOff x="0" y="0"/>
            <a:chExt cx="3233376" cy="1242528"/>
          </a:xfrm>
        </p:grpSpPr>
        <p:sp>
          <p:nvSpPr>
            <p:cNvPr id="6" name="AutoShape 6"/>
            <p:cNvSpPr/>
            <p:nvPr/>
          </p:nvSpPr>
          <p:spPr>
            <a:xfrm>
              <a:off x="1616688"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748709"/>
              <a:ext cx="3233376"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Custom ufunc</a:t>
              </a:r>
            </a:p>
          </p:txBody>
        </p:sp>
      </p:grpSp>
      <p:grpSp>
        <p:nvGrpSpPr>
          <p:cNvPr id="8" name="Group 8"/>
          <p:cNvGrpSpPr/>
          <p:nvPr/>
        </p:nvGrpSpPr>
        <p:grpSpPr>
          <a:xfrm>
            <a:off x="9421137" y="1071394"/>
            <a:ext cx="2188369" cy="931896"/>
            <a:chOff x="0" y="0"/>
            <a:chExt cx="2917825" cy="1242528"/>
          </a:xfrm>
        </p:grpSpPr>
        <p:sp>
          <p:nvSpPr>
            <p:cNvPr id="9" name="AutoShape 9"/>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indirect sort</a:t>
              </a:r>
            </a:p>
          </p:txBody>
        </p:sp>
      </p:grpSp>
      <p:sp>
        <p:nvSpPr>
          <p:cNvPr id="11" name="AutoShape 11"/>
          <p:cNvSpPr/>
          <p:nvPr/>
        </p:nvSpPr>
        <p:spPr>
          <a:xfrm flipH="1">
            <a:off x="5206941" y="1960596"/>
            <a:ext cx="441771" cy="124848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2" name="AutoShape 12"/>
          <p:cNvSpPr/>
          <p:nvPr/>
        </p:nvSpPr>
        <p:spPr>
          <a:xfrm>
            <a:off x="10534371" y="2003290"/>
            <a:ext cx="675161" cy="93681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3" name="Freeform 13"/>
          <p:cNvSpPr/>
          <p:nvPr/>
        </p:nvSpPr>
        <p:spPr>
          <a:xfrm>
            <a:off x="194414" y="4829600"/>
            <a:ext cx="8390404" cy="5214681"/>
          </a:xfrm>
          <a:custGeom>
            <a:avLst/>
            <a:gdLst/>
            <a:ahLst/>
            <a:cxnLst/>
            <a:rect l="l" t="t" r="r" b="b"/>
            <a:pathLst>
              <a:path w="8390404" h="5214681">
                <a:moveTo>
                  <a:pt x="0" y="0"/>
                </a:moveTo>
                <a:lnTo>
                  <a:pt x="8390404" y="0"/>
                </a:lnTo>
                <a:lnTo>
                  <a:pt x="8390404" y="5214681"/>
                </a:lnTo>
                <a:lnTo>
                  <a:pt x="0" y="521468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14" name="Freeform 14"/>
          <p:cNvSpPr/>
          <p:nvPr/>
        </p:nvSpPr>
        <p:spPr>
          <a:xfrm>
            <a:off x="10982193" y="4302891"/>
            <a:ext cx="6482215" cy="5741390"/>
          </a:xfrm>
          <a:custGeom>
            <a:avLst/>
            <a:gdLst/>
            <a:ahLst/>
            <a:cxnLst/>
            <a:rect l="l" t="t" r="r" b="b"/>
            <a:pathLst>
              <a:path w="6482215" h="5741390">
                <a:moveTo>
                  <a:pt x="0" y="0"/>
                </a:moveTo>
                <a:lnTo>
                  <a:pt x="6482215" y="0"/>
                </a:lnTo>
                <a:lnTo>
                  <a:pt x="6482215" y="5741390"/>
                </a:lnTo>
                <a:lnTo>
                  <a:pt x="0" y="574139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TextBox 15"/>
          <p:cNvSpPr txBox="1"/>
          <p:nvPr/>
        </p:nvSpPr>
        <p:spPr>
          <a:xfrm>
            <a:off x="291056" y="191437"/>
            <a:ext cx="17586728"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customowe ufunc oraz indirect sort</a:t>
            </a:r>
          </a:p>
        </p:txBody>
      </p:sp>
      <p:sp>
        <p:nvSpPr>
          <p:cNvPr id="16" name="TextBox 16"/>
          <p:cNvSpPr txBox="1"/>
          <p:nvPr/>
        </p:nvSpPr>
        <p:spPr>
          <a:xfrm>
            <a:off x="489103" y="3161454"/>
            <a:ext cx="8095715" cy="1553845"/>
          </a:xfrm>
          <a:prstGeom prst="rect">
            <a:avLst/>
          </a:prstGeom>
        </p:spPr>
        <p:txBody>
          <a:bodyPr lIns="0" tIns="0" rIns="0" bIns="0" rtlCol="0" anchor="t">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id="17" name="TextBox 17"/>
          <p:cNvSpPr txBox="1"/>
          <p:nvPr/>
        </p:nvSpPr>
        <p:spPr>
          <a:xfrm>
            <a:off x="10186958" y="3071960"/>
            <a:ext cx="8101042"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4007945" y="3067009"/>
            <a:ext cx="10272111" cy="4152982"/>
          </a:xfrm>
          <a:custGeom>
            <a:avLst/>
            <a:gdLst/>
            <a:ahLst/>
            <a:cxnLst/>
            <a:rect l="l" t="t" r="r" b="b"/>
            <a:pathLst>
              <a:path w="10272111" h="4152982">
                <a:moveTo>
                  <a:pt x="0" y="0"/>
                </a:moveTo>
                <a:lnTo>
                  <a:pt x="10272110" y="0"/>
                </a:lnTo>
                <a:lnTo>
                  <a:pt x="10272110" y="4152982"/>
                </a:lnTo>
                <a:lnTo>
                  <a:pt x="0" y="4152982"/>
                </a:lnTo>
                <a:lnTo>
                  <a:pt x="0" y="0"/>
                </a:lnTo>
                <a:close/>
              </a:path>
            </a:pathLst>
          </a:custGeom>
          <a:blipFill>
            <a:blip r:embed="rId5"/>
            <a:stretch>
              <a:fillRect/>
            </a:stretch>
          </a:blipFill>
        </p:spPr>
        <p:txBody>
          <a:bodyPr/>
          <a:lstStyle/>
          <a:p>
            <a:endParaRPr lang="pl-P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TextBox 6"/>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Pandas - wprowadzenie oraz instalacja</a:t>
            </a:r>
          </a:p>
        </p:txBody>
      </p:sp>
      <p:sp>
        <p:nvSpPr>
          <p:cNvPr id="7" name="TextBox 7"/>
          <p:cNvSpPr txBox="1"/>
          <p:nvPr/>
        </p:nvSpPr>
        <p:spPr>
          <a:xfrm>
            <a:off x="583769" y="1250820"/>
            <a:ext cx="12576534" cy="2361480"/>
          </a:xfrm>
          <a:prstGeom prst="rect">
            <a:avLst/>
          </a:prstGeom>
        </p:spPr>
        <p:txBody>
          <a:bodyPr lIns="0" tIns="0" rIns="0" bIns="0" rtlCol="0" anchor="t">
            <a:spAutoFit/>
          </a:bodyPr>
          <a:lstStyle/>
          <a:p>
            <a:pPr>
              <a:lnSpc>
                <a:spcPts val="3079"/>
              </a:lnSpc>
            </a:pPr>
            <a:r>
              <a:rPr lang="en-US" sz="2199" dirty="0">
                <a:solidFill>
                  <a:srgbClr val="FFFFFF"/>
                </a:solidFill>
                <a:latin typeface="Emblema One"/>
              </a:rPr>
              <a:t>Pandas jest to </a:t>
            </a:r>
            <a:r>
              <a:rPr lang="en-US" sz="2199" dirty="0" err="1">
                <a:solidFill>
                  <a:srgbClr val="FFFFFF"/>
                </a:solidFill>
                <a:latin typeface="Emblema One"/>
              </a:rPr>
              <a:t>biblioteka</a:t>
            </a:r>
            <a:r>
              <a:rPr lang="en-US" sz="2199" dirty="0">
                <a:solidFill>
                  <a:srgbClr val="FFFFFF"/>
                </a:solidFill>
                <a:latin typeface="Emblema One"/>
              </a:rPr>
              <a:t> Python-a </a:t>
            </a:r>
            <a:r>
              <a:rPr lang="en-US" sz="2199" dirty="0" err="1">
                <a:solidFill>
                  <a:srgbClr val="FFFFFF"/>
                </a:solidFill>
                <a:latin typeface="Emblema One"/>
              </a:rPr>
              <a:t>umożliwiające</a:t>
            </a:r>
            <a:r>
              <a:rPr lang="en-US" sz="2199" dirty="0">
                <a:solidFill>
                  <a:srgbClr val="FFFFFF"/>
                </a:solidFill>
                <a:latin typeface="Emblema One"/>
              </a:rPr>
              <a:t> </a:t>
            </a:r>
            <a:r>
              <a:rPr lang="en-US" sz="2199" dirty="0" err="1">
                <a:solidFill>
                  <a:srgbClr val="FFFFFF"/>
                </a:solidFill>
                <a:latin typeface="Emblema One"/>
              </a:rPr>
              <a:t>efektywną</a:t>
            </a:r>
            <a:r>
              <a:rPr lang="en-US" sz="2199" dirty="0">
                <a:solidFill>
                  <a:srgbClr val="FFFFFF"/>
                </a:solidFill>
                <a:latin typeface="Emblema One"/>
              </a:rPr>
              <a:t> </a:t>
            </a:r>
            <a:r>
              <a:rPr lang="en-US" sz="2199" dirty="0" err="1">
                <a:solidFill>
                  <a:srgbClr val="FFFFFF"/>
                </a:solidFill>
                <a:latin typeface="Emblema One"/>
              </a:rPr>
              <a:t>analizę</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poprzez</a:t>
            </a:r>
            <a:r>
              <a:rPr lang="en-US" sz="2199" dirty="0">
                <a:solidFill>
                  <a:srgbClr val="FFFFFF"/>
                </a:solidFill>
                <a:latin typeface="Emblema One"/>
              </a:rPr>
              <a:t> </a:t>
            </a:r>
            <a:r>
              <a:rPr lang="en-US" sz="2199" dirty="0" err="1">
                <a:solidFill>
                  <a:srgbClr val="FFFFFF"/>
                </a:solidFill>
                <a:latin typeface="Emblema One"/>
              </a:rPr>
              <a:t>wysokopoziomowe</a:t>
            </a:r>
            <a:r>
              <a:rPr lang="en-US" sz="2199" dirty="0">
                <a:solidFill>
                  <a:srgbClr val="FFFFFF"/>
                </a:solidFill>
                <a:latin typeface="Emblema One"/>
              </a:rPr>
              <a:t> </a:t>
            </a:r>
            <a:r>
              <a:rPr lang="en-US" sz="2199" dirty="0" err="1">
                <a:solidFill>
                  <a:srgbClr val="FFFFFF"/>
                </a:solidFill>
                <a:latin typeface="Emblema One"/>
              </a:rPr>
              <a:t>struktury</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narzędzia</a:t>
            </a:r>
            <a:r>
              <a:rPr lang="en-US" sz="2199" dirty="0">
                <a:solidFill>
                  <a:srgbClr val="FFFFFF"/>
                </a:solidFill>
                <a:latin typeface="Emblema One"/>
              </a:rPr>
              <a:t> do </a:t>
            </a:r>
            <a:r>
              <a:rPr lang="en-US" sz="2199" dirty="0" err="1">
                <a:solidFill>
                  <a:srgbClr val="FFFFFF"/>
                </a:solidFill>
                <a:latin typeface="Emblema One"/>
              </a:rPr>
              <a:t>manipulacji</a:t>
            </a:r>
            <a:r>
              <a:rPr lang="en-US" sz="2199" dirty="0">
                <a:solidFill>
                  <a:srgbClr val="FFFFFF"/>
                </a:solidFill>
                <a:latin typeface="Emblema One"/>
              </a:rPr>
              <a:t> </a:t>
            </a:r>
            <a:r>
              <a:rPr lang="en-US" sz="2199" dirty="0" err="1">
                <a:solidFill>
                  <a:srgbClr val="FFFFFF"/>
                </a:solidFill>
                <a:latin typeface="Emblema One"/>
              </a:rPr>
              <a:t>nimi</a:t>
            </a:r>
            <a:r>
              <a:rPr lang="en-US" sz="2199" dirty="0">
                <a:solidFill>
                  <a:srgbClr val="FFFFFF"/>
                </a:solidFill>
                <a:latin typeface="Emblema One"/>
              </a:rPr>
              <a:t>. </a:t>
            </a:r>
            <a:r>
              <a:rPr lang="en-US" sz="2199" dirty="0" err="1">
                <a:solidFill>
                  <a:srgbClr val="FFFFFF"/>
                </a:solidFill>
                <a:latin typeface="Emblema One"/>
              </a:rPr>
              <a:t>Została</a:t>
            </a:r>
            <a:r>
              <a:rPr lang="en-US" sz="2199" dirty="0">
                <a:solidFill>
                  <a:srgbClr val="FFFFFF"/>
                </a:solidFill>
                <a:latin typeface="Emblema One"/>
              </a:rPr>
              <a:t> </a:t>
            </a:r>
            <a:r>
              <a:rPr lang="en-US" sz="2199" dirty="0" err="1">
                <a:solidFill>
                  <a:srgbClr val="FFFFFF"/>
                </a:solidFill>
                <a:latin typeface="Emblema One"/>
              </a:rPr>
              <a:t>zaprojektowana</a:t>
            </a:r>
            <a:r>
              <a:rPr lang="en-US" sz="2199" dirty="0">
                <a:solidFill>
                  <a:srgbClr val="FFFFFF"/>
                </a:solidFill>
                <a:latin typeface="Emblema One"/>
              </a:rPr>
              <a:t> do </a:t>
            </a:r>
            <a:r>
              <a:rPr lang="en-US" sz="2199" dirty="0" err="1">
                <a:solidFill>
                  <a:srgbClr val="FFFFFF"/>
                </a:solidFill>
                <a:latin typeface="Emblema One"/>
              </a:rPr>
              <a:t>współpracy</a:t>
            </a:r>
            <a:r>
              <a:rPr lang="en-US" sz="2199" dirty="0">
                <a:solidFill>
                  <a:srgbClr val="FFFFFF"/>
                </a:solidFill>
                <a:latin typeface="Emblema One"/>
              </a:rPr>
              <a:t> z NumPy, co </a:t>
            </a:r>
            <a:r>
              <a:rPr lang="en-US" sz="2199" dirty="0" err="1">
                <a:solidFill>
                  <a:srgbClr val="FFFFFF"/>
                </a:solidFill>
                <a:latin typeface="Emblema One"/>
              </a:rPr>
              <a:t>ułatwia</a:t>
            </a:r>
            <a:r>
              <a:rPr lang="en-US" sz="2199" dirty="0">
                <a:solidFill>
                  <a:srgbClr val="FFFFFF"/>
                </a:solidFill>
                <a:latin typeface="Emblema One"/>
              </a:rPr>
              <a:t> </a:t>
            </a:r>
            <a:r>
              <a:rPr lang="en-US" sz="2199" dirty="0" err="1">
                <a:solidFill>
                  <a:srgbClr val="FFFFFF"/>
                </a:solidFill>
                <a:latin typeface="Emblema One"/>
              </a:rPr>
              <a:t>pracę</a:t>
            </a:r>
            <a:r>
              <a:rPr lang="en-US" sz="2199" dirty="0">
                <a:solidFill>
                  <a:srgbClr val="FFFFFF"/>
                </a:solidFill>
                <a:latin typeface="Emblema One"/>
              </a:rPr>
              <a:t> z </a:t>
            </a:r>
            <a:r>
              <a:rPr lang="en-US" sz="2199" dirty="0" err="1">
                <a:solidFill>
                  <a:srgbClr val="FFFFFF"/>
                </a:solidFill>
                <a:latin typeface="Emblema One"/>
              </a:rPr>
              <a:t>danymi</a:t>
            </a:r>
            <a:r>
              <a:rPr lang="en-US" sz="2199" dirty="0">
                <a:solidFill>
                  <a:srgbClr val="FFFFFF"/>
                </a:solidFill>
                <a:latin typeface="Emblema One"/>
              </a:rPr>
              <a:t> </a:t>
            </a:r>
            <a:r>
              <a:rPr lang="en-US" sz="2199" dirty="0" err="1">
                <a:solidFill>
                  <a:srgbClr val="FFFFFF"/>
                </a:solidFill>
                <a:latin typeface="Emblema One"/>
              </a:rPr>
              <a:t>numerycznymi</a:t>
            </a:r>
            <a:r>
              <a:rPr lang="en-US" sz="2199" dirty="0">
                <a:solidFill>
                  <a:srgbClr val="FFFFFF"/>
                </a:solidFill>
                <a:latin typeface="Emblema One"/>
              </a:rPr>
              <a:t>. </a:t>
            </a:r>
            <a:r>
              <a:rPr lang="en-US" sz="2199" dirty="0" err="1">
                <a:solidFill>
                  <a:srgbClr val="FFFFFF"/>
                </a:solidFill>
                <a:latin typeface="Emblema One"/>
              </a:rPr>
              <a:t>Dzięki</a:t>
            </a:r>
            <a:r>
              <a:rPr lang="en-US" sz="2199" dirty="0">
                <a:solidFill>
                  <a:srgbClr val="FFFFFF"/>
                </a:solidFill>
                <a:latin typeface="Emblema One"/>
              </a:rPr>
              <a:t> </a:t>
            </a:r>
            <a:r>
              <a:rPr lang="pl-PL" sz="2199" dirty="0">
                <a:solidFill>
                  <a:srgbClr val="FFFFFF"/>
                </a:solidFill>
                <a:latin typeface="Emblema One"/>
              </a:rPr>
              <a:t>P</a:t>
            </a:r>
            <a:r>
              <a:rPr lang="en-US" sz="2199" dirty="0" err="1">
                <a:solidFill>
                  <a:srgbClr val="FFFFFF"/>
                </a:solidFill>
                <a:latin typeface="Emblema One"/>
              </a:rPr>
              <a:t>andas</a:t>
            </a:r>
            <a:r>
              <a:rPr lang="en-US" sz="2199" dirty="0">
                <a:solidFill>
                  <a:srgbClr val="FFFFFF"/>
                </a:solidFill>
                <a:latin typeface="Emblema One"/>
              </a:rPr>
              <a:t> </a:t>
            </a:r>
            <a:r>
              <a:rPr lang="en-US" sz="2199" dirty="0" err="1">
                <a:solidFill>
                  <a:srgbClr val="FFFFFF"/>
                </a:solidFill>
                <a:latin typeface="Emblema One"/>
              </a:rPr>
              <a:t>użytkownicy</a:t>
            </a:r>
            <a:r>
              <a:rPr lang="en-US" sz="2199" dirty="0">
                <a:solidFill>
                  <a:srgbClr val="FFFFFF"/>
                </a:solidFill>
                <a:latin typeface="Emblema One"/>
              </a:rPr>
              <a:t> </a:t>
            </a:r>
            <a:r>
              <a:rPr lang="en-US" sz="2199" dirty="0" err="1">
                <a:solidFill>
                  <a:srgbClr val="FFFFFF"/>
                </a:solidFill>
                <a:latin typeface="Emblema One"/>
              </a:rPr>
              <a:t>mogą</a:t>
            </a:r>
            <a:r>
              <a:rPr lang="en-US" sz="2199" dirty="0">
                <a:solidFill>
                  <a:srgbClr val="FFFFFF"/>
                </a:solidFill>
                <a:latin typeface="Emblema One"/>
              </a:rPr>
              <a:t> </a:t>
            </a:r>
            <a:r>
              <a:rPr lang="en-US" sz="2199" dirty="0" err="1">
                <a:solidFill>
                  <a:srgbClr val="FFFFFF"/>
                </a:solidFill>
                <a:latin typeface="Emblema One"/>
              </a:rPr>
              <a:t>łatwo</a:t>
            </a:r>
            <a:r>
              <a:rPr lang="en-US" sz="2199" dirty="0">
                <a:solidFill>
                  <a:srgbClr val="FFFFFF"/>
                </a:solidFill>
                <a:latin typeface="Emblema One"/>
              </a:rPr>
              <a:t> </a:t>
            </a:r>
            <a:r>
              <a:rPr lang="en-US" sz="2199" dirty="0" err="1">
                <a:solidFill>
                  <a:srgbClr val="FFFFFF"/>
                </a:solidFill>
                <a:latin typeface="Emblema One"/>
              </a:rPr>
              <a:t>wczytywać</a:t>
            </a:r>
            <a:r>
              <a:rPr lang="en-US" sz="2199" dirty="0">
                <a:solidFill>
                  <a:srgbClr val="FFFFFF"/>
                </a:solidFill>
                <a:latin typeface="Emblema One"/>
              </a:rPr>
              <a:t>, </a:t>
            </a:r>
            <a:r>
              <a:rPr lang="en-US" sz="2199" dirty="0" err="1">
                <a:solidFill>
                  <a:srgbClr val="FFFFFF"/>
                </a:solidFill>
                <a:latin typeface="Emblema One"/>
              </a:rPr>
              <a:t>przetwarzać</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analizować</a:t>
            </a:r>
            <a:r>
              <a:rPr lang="en-US" sz="2199" dirty="0">
                <a:solidFill>
                  <a:srgbClr val="FFFFFF"/>
                </a:solidFill>
                <a:latin typeface="Emblema One"/>
              </a:rPr>
              <a:t> </a:t>
            </a:r>
            <a:r>
              <a:rPr lang="en-US" sz="2199" dirty="0" err="1">
                <a:solidFill>
                  <a:srgbClr val="FFFFFF"/>
                </a:solidFill>
                <a:latin typeface="Emblema One"/>
              </a:rPr>
              <a:t>dane</a:t>
            </a:r>
            <a:r>
              <a:rPr lang="en-US" sz="2199" dirty="0">
                <a:solidFill>
                  <a:srgbClr val="FFFFFF"/>
                </a:solidFill>
                <a:latin typeface="Emblema One"/>
              </a:rPr>
              <a:t>, a </a:t>
            </a:r>
            <a:r>
              <a:rPr lang="en-US" sz="2199" dirty="0" err="1">
                <a:solidFill>
                  <a:srgbClr val="FFFFFF"/>
                </a:solidFill>
                <a:latin typeface="Emblema One"/>
              </a:rPr>
              <a:t>także</a:t>
            </a:r>
            <a:r>
              <a:rPr lang="en-US" sz="2199" dirty="0">
                <a:solidFill>
                  <a:srgbClr val="FFFFFF"/>
                </a:solidFill>
                <a:latin typeface="Emblema One"/>
              </a:rPr>
              <a:t> </a:t>
            </a:r>
            <a:r>
              <a:rPr lang="en-US" sz="2199" dirty="0" err="1">
                <a:solidFill>
                  <a:srgbClr val="FFFFFF"/>
                </a:solidFill>
                <a:latin typeface="Emblema One"/>
              </a:rPr>
              <a:t>generować</a:t>
            </a:r>
            <a:r>
              <a:rPr lang="en-US" sz="2199" dirty="0">
                <a:solidFill>
                  <a:srgbClr val="FFFFFF"/>
                </a:solidFill>
                <a:latin typeface="Emblema One"/>
              </a:rPr>
              <a:t> </a:t>
            </a:r>
            <a:r>
              <a:rPr lang="en-US" sz="2199" dirty="0" err="1">
                <a:solidFill>
                  <a:srgbClr val="FFFFFF"/>
                </a:solidFill>
                <a:latin typeface="Emblema One"/>
              </a:rPr>
              <a:t>raporty</a:t>
            </a:r>
            <a:r>
              <a:rPr lang="en-US" sz="2199" dirty="0">
                <a:solidFill>
                  <a:srgbClr val="FFFFFF"/>
                </a:solidFill>
                <a:latin typeface="Emblema One"/>
              </a:rPr>
              <a:t> </a:t>
            </a:r>
            <a:r>
              <a:rPr lang="en-US" sz="2199" dirty="0" err="1">
                <a:solidFill>
                  <a:srgbClr val="FFFFFF"/>
                </a:solidFill>
                <a:latin typeface="Emblema One"/>
              </a:rPr>
              <a:t>oraz</a:t>
            </a:r>
            <a:r>
              <a:rPr lang="en-US" sz="2199" dirty="0">
                <a:solidFill>
                  <a:srgbClr val="FFFFFF"/>
                </a:solidFill>
                <a:latin typeface="Emblema One"/>
              </a:rPr>
              <a:t> </a:t>
            </a:r>
            <a:r>
              <a:rPr lang="pl-PL" sz="2199" dirty="0">
                <a:solidFill>
                  <a:srgbClr val="FFFFFF"/>
                </a:solidFill>
                <a:latin typeface="Emblema One"/>
              </a:rPr>
              <a:t>wizualizować dane.</a:t>
            </a:r>
            <a:endParaRPr lang="en-US" sz="2199" dirty="0">
              <a:solidFill>
                <a:srgbClr val="FFFFFF"/>
              </a:solidFill>
              <a:latin typeface="Emblema One"/>
            </a:endParaRPr>
          </a:p>
        </p:txBody>
      </p:sp>
      <p:sp>
        <p:nvSpPr>
          <p:cNvPr id="8" name="TextBox 8"/>
          <p:cNvSpPr txBox="1"/>
          <p:nvPr/>
        </p:nvSpPr>
        <p:spPr>
          <a:xfrm>
            <a:off x="9299193" y="4275528"/>
            <a:ext cx="7960107" cy="4441825"/>
          </a:xfrm>
          <a:prstGeom prst="rect">
            <a:avLst/>
          </a:prstGeom>
        </p:spPr>
        <p:txBody>
          <a:bodyPr lIns="0" tIns="0" rIns="0" bIns="0" rtlCol="0" anchor="t">
            <a:spAutoFit/>
          </a:bodyPr>
          <a:lstStyle/>
          <a:p>
            <a:pPr>
              <a:lnSpc>
                <a:spcPts val="3499"/>
              </a:lnSpc>
            </a:pPr>
            <a:endParaRP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pandas</a:t>
            </a:r>
          </a:p>
          <a:p>
            <a:pPr marL="539749" lvl="1" indent="-269875">
              <a:lnSpc>
                <a:spcPts val="3499"/>
              </a:lnSpc>
              <a:buFont typeface="Arial"/>
              <a:buChar char="•"/>
            </a:pPr>
            <a:r>
              <a:rPr lang="en-US" sz="2499">
                <a:solidFill>
                  <a:srgbClr val="FFFFFF"/>
                </a:solidFill>
                <a:latin typeface="Emblema One"/>
              </a:rPr>
              <a:t>Przyjęło się importować bibliotekę Pandas w poniższy sposób:</a:t>
            </a:r>
          </a:p>
          <a:p>
            <a:pPr marL="1079499" lvl="2" indent="-359833">
              <a:lnSpc>
                <a:spcPts val="3499"/>
              </a:lnSpc>
              <a:buFont typeface="Arial"/>
              <a:buChar char="⚬"/>
            </a:pPr>
            <a:r>
              <a:rPr lang="en-US" sz="2499">
                <a:solidFill>
                  <a:srgbClr val="38B6FF"/>
                </a:solidFill>
                <a:latin typeface="Paytone One"/>
              </a:rPr>
              <a:t>import pandas as pd</a:t>
            </a:r>
          </a:p>
          <a:p>
            <a:pPr marL="539749" lvl="1" indent="-269875">
              <a:lnSpc>
                <a:spcPts val="3499"/>
              </a:lnSpc>
              <a:buFont typeface="Arial"/>
              <a:buChar char="•"/>
            </a:pPr>
            <a:r>
              <a:rPr lang="en-US" sz="2499">
                <a:solidFill>
                  <a:srgbClr val="FFFFFF"/>
                </a:solidFill>
                <a:latin typeface="Paytone One"/>
              </a:rPr>
              <a:t>Dodatkowo w pliku przyjęło się dodawać:</a:t>
            </a:r>
          </a:p>
          <a:p>
            <a:pPr marL="1079499" lvl="2" indent="-359833">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272318" y="6805079"/>
            <a:ext cx="7824542" cy="6963843"/>
          </a:xfrm>
          <a:custGeom>
            <a:avLst/>
            <a:gdLst/>
            <a:ahLst/>
            <a:cxnLst/>
            <a:rect l="l" t="t" r="r" b="b"/>
            <a:pathLst>
              <a:path w="7824542" h="6963843">
                <a:moveTo>
                  <a:pt x="0" y="0"/>
                </a:moveTo>
                <a:lnTo>
                  <a:pt x="7824543" y="0"/>
                </a:lnTo>
                <a:lnTo>
                  <a:pt x="7824543" y="6963842"/>
                </a:lnTo>
                <a:lnTo>
                  <a:pt x="0" y="6963842"/>
                </a:lnTo>
                <a:lnTo>
                  <a:pt x="0" y="0"/>
                </a:lnTo>
                <a:close/>
              </a:path>
            </a:pathLst>
          </a:custGeom>
          <a:blipFill>
            <a:blip r:embed="rId4">
              <a:alphaModFix amt="81000"/>
            </a:blip>
            <a:stretch>
              <a:fillRect/>
            </a:stretch>
          </a:blipFill>
        </p:spPr>
        <p:txBody>
          <a:bodyPr/>
          <a:lstStyle/>
          <a:p>
            <a:endParaRPr lang="pl-PL"/>
          </a:p>
        </p:txBody>
      </p:sp>
      <p:sp>
        <p:nvSpPr>
          <p:cNvPr id="5" name="Freeform 5"/>
          <p:cNvSpPr/>
          <p:nvPr/>
        </p:nvSpPr>
        <p:spPr>
          <a:xfrm rot="6959566">
            <a:off x="-1035521" y="-931024"/>
            <a:ext cx="2895099" cy="2768439"/>
          </a:xfrm>
          <a:custGeom>
            <a:avLst/>
            <a:gdLst/>
            <a:ahLst/>
            <a:cxnLst/>
            <a:rect l="l" t="t" r="r" b="b"/>
            <a:pathLst>
              <a:path w="2895099" h="2768439">
                <a:moveTo>
                  <a:pt x="0" y="0"/>
                </a:moveTo>
                <a:lnTo>
                  <a:pt x="2895099" y="0"/>
                </a:lnTo>
                <a:lnTo>
                  <a:pt x="2895099" y="2768439"/>
                </a:lnTo>
                <a:lnTo>
                  <a:pt x="0" y="2768439"/>
                </a:lnTo>
                <a:lnTo>
                  <a:pt x="0" y="0"/>
                </a:lnTo>
                <a:close/>
              </a:path>
            </a:pathLst>
          </a:custGeom>
          <a:blipFill>
            <a:blip r:embed="rId3"/>
            <a:stretch>
              <a:fillRect/>
            </a:stretch>
          </a:blipFill>
        </p:spPr>
        <p:txBody>
          <a:bodyPr/>
          <a:lstStyle/>
          <a:p>
            <a:endParaRPr lang="pl-PL"/>
          </a:p>
        </p:txBody>
      </p:sp>
      <p:sp>
        <p:nvSpPr>
          <p:cNvPr id="6" name="TextBox 6"/>
          <p:cNvSpPr txBox="1"/>
          <p:nvPr/>
        </p:nvSpPr>
        <p:spPr>
          <a:xfrm>
            <a:off x="2290633" y="49336"/>
            <a:ext cx="14069617"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Series</a:t>
            </a:r>
          </a:p>
        </p:txBody>
      </p:sp>
      <p:sp>
        <p:nvSpPr>
          <p:cNvPr id="7" name="AutoShape 7"/>
          <p:cNvSpPr/>
          <p:nvPr/>
        </p:nvSpPr>
        <p:spPr>
          <a:xfrm>
            <a:off x="2290633" y="790381"/>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rot="9961388">
            <a:off x="5837536" y="894080"/>
            <a:ext cx="807476" cy="869103"/>
          </a:xfrm>
          <a:custGeom>
            <a:avLst/>
            <a:gdLst/>
            <a:ahLst/>
            <a:cxnLst/>
            <a:rect l="l" t="t" r="r" b="b"/>
            <a:pathLst>
              <a:path w="807476" h="869103">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9493209" y="0"/>
            <a:ext cx="8794791" cy="10287000"/>
          </a:xfrm>
          <a:custGeom>
            <a:avLst/>
            <a:gdLst/>
            <a:ahLst/>
            <a:cxnLst/>
            <a:rect l="l" t="t" r="r" b="b"/>
            <a:pathLst>
              <a:path w="8794791" h="10287000">
                <a:moveTo>
                  <a:pt x="0" y="0"/>
                </a:moveTo>
                <a:lnTo>
                  <a:pt x="8794791" y="0"/>
                </a:lnTo>
                <a:lnTo>
                  <a:pt x="8794791" y="10287000"/>
                </a:lnTo>
                <a:lnTo>
                  <a:pt x="0" y="10287000"/>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0" y="1695336"/>
            <a:ext cx="6895475"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id="11" name="Picture 11"/>
          <p:cNvPicPr>
            <a:picLocks noChangeAspect="1"/>
          </p:cNvPicPr>
          <p:nvPr/>
        </p:nvPicPr>
        <p:blipFill>
          <a:blip r:embed="rId8"/>
          <a:srcRect/>
          <a:stretch>
            <a:fillRect/>
          </a:stretch>
        </p:blipFill>
        <p:spPr>
          <a:xfrm>
            <a:off x="8150317" y="7637117"/>
            <a:ext cx="1400002" cy="273000"/>
          </a:xfrm>
          <a:prstGeom prst="rect">
            <a:avLst/>
          </a:prstGeom>
        </p:spPr>
      </p:pic>
      <p:sp>
        <p:nvSpPr>
          <p:cNvPr id="12" name="TextBox 12"/>
          <p:cNvSpPr txBox="1"/>
          <p:nvPr/>
        </p:nvSpPr>
        <p:spPr>
          <a:xfrm>
            <a:off x="3113421" y="7304645"/>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id="13" name="Picture 13"/>
          <p:cNvPicPr>
            <a:picLocks noChangeAspect="1"/>
          </p:cNvPicPr>
          <p:nvPr/>
        </p:nvPicPr>
        <p:blipFill>
          <a:blip r:embed="rId8"/>
          <a:srcRect/>
          <a:stretch>
            <a:fillRect/>
          </a:stretch>
        </p:blipFill>
        <p:spPr>
          <a:xfrm rot="-1981030">
            <a:off x="7964107" y="6826664"/>
            <a:ext cx="1400002" cy="273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406422" y="754065"/>
            <a:ext cx="9887588" cy="8778869"/>
          </a:xfrm>
          <a:custGeom>
            <a:avLst/>
            <a:gdLst/>
            <a:ahLst/>
            <a:cxnLst/>
            <a:rect l="l" t="t" r="r" b="b"/>
            <a:pathLst>
              <a:path w="9887588" h="8778869">
                <a:moveTo>
                  <a:pt x="0" y="0"/>
                </a:moveTo>
                <a:lnTo>
                  <a:pt x="9887588" y="0"/>
                </a:lnTo>
                <a:lnTo>
                  <a:pt x="9887588" y="8778870"/>
                </a:lnTo>
                <a:lnTo>
                  <a:pt x="0" y="87788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800000">
            <a:off x="10294010" y="4804852"/>
            <a:ext cx="1400002" cy="273000"/>
          </a:xfrm>
          <a:prstGeom prst="rect">
            <a:avLst/>
          </a:prstGeom>
        </p:spPr>
      </p:pic>
      <p:sp>
        <p:nvSpPr>
          <p:cNvPr id="8" name="TextBox 8"/>
          <p:cNvSpPr txBox="1"/>
          <p:nvPr/>
        </p:nvSpPr>
        <p:spPr>
          <a:xfrm>
            <a:off x="11716578" y="4335880"/>
            <a:ext cx="6571422" cy="1163320"/>
          </a:xfrm>
          <a:prstGeom prst="rect">
            <a:avLst/>
          </a:prstGeom>
        </p:spPr>
        <p:txBody>
          <a:bodyPr lIns="0" tIns="0" rIns="0" bIns="0" rtlCol="0" anchor="t">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626168" y="-2108416"/>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395569"/>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039967"/>
            <a:ext cx="3789612" cy="3623816"/>
          </a:xfrm>
          <a:custGeom>
            <a:avLst/>
            <a:gdLst/>
            <a:ahLst/>
            <a:cxnLst/>
            <a:rect l="l" t="t" r="r" b="b"/>
            <a:pathLst>
              <a:path w="3789612" h="3623816">
                <a:moveTo>
                  <a:pt x="0" y="0"/>
                </a:moveTo>
                <a:lnTo>
                  <a:pt x="3789612" y="0"/>
                </a:lnTo>
                <a:lnTo>
                  <a:pt x="3789612" y="3623817"/>
                </a:lnTo>
                <a:lnTo>
                  <a:pt x="0" y="3623817"/>
                </a:lnTo>
                <a:lnTo>
                  <a:pt x="0" y="0"/>
                </a:lnTo>
                <a:close/>
              </a:path>
            </a:pathLst>
          </a:custGeom>
          <a:blipFill>
            <a:blip r:embed="rId4"/>
            <a:stretch>
              <a:fillRect/>
            </a:stretch>
          </a:blipFill>
        </p:spPr>
        <p:txBody>
          <a:bodyPr/>
          <a:lstStyle/>
          <a:p>
            <a:endParaRPr lang="pl-PL"/>
          </a:p>
        </p:txBody>
      </p:sp>
      <p:sp>
        <p:nvSpPr>
          <p:cNvPr id="5" name="Freeform 5"/>
          <p:cNvSpPr/>
          <p:nvPr/>
        </p:nvSpPr>
        <p:spPr>
          <a:xfrm>
            <a:off x="8132847" y="2362663"/>
            <a:ext cx="9871157" cy="7675445"/>
          </a:xfrm>
          <a:custGeom>
            <a:avLst/>
            <a:gdLst/>
            <a:ahLst/>
            <a:cxnLst/>
            <a:rect l="l" t="t" r="r" b="b"/>
            <a:pathLst>
              <a:path w="9871157" h="7675445">
                <a:moveTo>
                  <a:pt x="0" y="0"/>
                </a:moveTo>
                <a:lnTo>
                  <a:pt x="9871157" y="0"/>
                </a:lnTo>
                <a:lnTo>
                  <a:pt x="9871157" y="7675445"/>
                </a:lnTo>
                <a:lnTo>
                  <a:pt x="0" y="767544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2700000">
            <a:off x="6507253" y="4513665"/>
            <a:ext cx="1775780" cy="310761"/>
          </a:xfrm>
          <a:prstGeom prst="rect">
            <a:avLst/>
          </a:prstGeom>
        </p:spPr>
      </p:pic>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DataFrame</a:t>
              </a:r>
            </a:p>
          </p:txBody>
        </p:sp>
      </p:grpSp>
      <p:sp>
        <p:nvSpPr>
          <p:cNvPr id="10" name="TextBox 10"/>
          <p:cNvSpPr txBox="1"/>
          <p:nvPr/>
        </p:nvSpPr>
        <p:spPr>
          <a:xfrm>
            <a:off x="274193" y="1133475"/>
            <a:ext cx="8016827" cy="3115945"/>
          </a:xfrm>
          <a:prstGeom prst="rect">
            <a:avLst/>
          </a:prstGeom>
        </p:spPr>
        <p:txBody>
          <a:bodyPr lIns="0" tIns="0" rIns="0" bIns="0" rtlCol="0" anchor="t">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id="11" name="TextBox 11"/>
          <p:cNvSpPr txBox="1"/>
          <p:nvPr/>
        </p:nvSpPr>
        <p:spPr>
          <a:xfrm>
            <a:off x="2139384" y="5359124"/>
            <a:ext cx="5255759"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id="12" name="Picture 12"/>
          <p:cNvPicPr>
            <a:picLocks noChangeAspect="1"/>
          </p:cNvPicPr>
          <p:nvPr/>
        </p:nvPicPr>
        <p:blipFill>
          <a:blip r:embed="rId6"/>
          <a:srcRect/>
          <a:stretch>
            <a:fillRect/>
          </a:stretch>
        </p:blipFill>
        <p:spPr>
          <a:xfrm rot="-233697">
            <a:off x="7244957" y="8525497"/>
            <a:ext cx="1775780" cy="310761"/>
          </a:xfrm>
          <a:prstGeom prst="rect">
            <a:avLst/>
          </a:prstGeom>
        </p:spPr>
      </p:pic>
      <p:sp>
        <p:nvSpPr>
          <p:cNvPr id="13" name="TextBox 13"/>
          <p:cNvSpPr txBox="1"/>
          <p:nvPr/>
        </p:nvSpPr>
        <p:spPr>
          <a:xfrm>
            <a:off x="1561502" y="8250417"/>
            <a:ext cx="5833641"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874696"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48000"/>
            </a:blip>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7721055" cy="826903"/>
            <a:chOff x="0" y="0"/>
            <a:chExt cx="23628073" cy="1102537"/>
          </a:xfrm>
        </p:grpSpPr>
        <p:sp>
          <p:nvSpPr>
            <p:cNvPr id="6" name="AutoShape 6"/>
            <p:cNvSpPr/>
            <p:nvPr/>
          </p:nvSpPr>
          <p:spPr>
            <a:xfrm>
              <a:off x="0" y="1077137"/>
              <a:ext cx="14983071"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3628073"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Pobieranie oraz uzupełnianie danych</a:t>
              </a:r>
            </a:p>
          </p:txBody>
        </p:sp>
      </p:grpSp>
      <p:sp>
        <p:nvSpPr>
          <p:cNvPr id="8" name="Freeform 8"/>
          <p:cNvSpPr/>
          <p:nvPr/>
        </p:nvSpPr>
        <p:spPr>
          <a:xfrm>
            <a:off x="274193" y="1202253"/>
            <a:ext cx="5739328" cy="8934035"/>
          </a:xfrm>
          <a:custGeom>
            <a:avLst/>
            <a:gdLst/>
            <a:ahLst/>
            <a:cxnLst/>
            <a:rect l="l" t="t" r="r" b="b"/>
            <a:pathLst>
              <a:path w="5739328" h="8934035">
                <a:moveTo>
                  <a:pt x="0" y="0"/>
                </a:moveTo>
                <a:lnTo>
                  <a:pt x="5739328" y="0"/>
                </a:lnTo>
                <a:lnTo>
                  <a:pt x="5739328" y="8934034"/>
                </a:lnTo>
                <a:lnTo>
                  <a:pt x="0" y="893403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9" name="Freeform 9"/>
          <p:cNvSpPr/>
          <p:nvPr/>
        </p:nvSpPr>
        <p:spPr>
          <a:xfrm>
            <a:off x="10538133" y="1202253"/>
            <a:ext cx="6008576" cy="8934035"/>
          </a:xfrm>
          <a:custGeom>
            <a:avLst/>
            <a:gdLst/>
            <a:ahLst/>
            <a:cxnLst/>
            <a:rect l="l" t="t" r="r" b="b"/>
            <a:pathLst>
              <a:path w="6008576" h="8934035">
                <a:moveTo>
                  <a:pt x="0" y="0"/>
                </a:moveTo>
                <a:lnTo>
                  <a:pt x="6008576" y="0"/>
                </a:lnTo>
                <a:lnTo>
                  <a:pt x="6008576" y="8934034"/>
                </a:lnTo>
                <a:lnTo>
                  <a:pt x="0" y="893403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6125739" y="1475095"/>
            <a:ext cx="741269" cy="797064"/>
          </a:xfrm>
          <a:prstGeom prst="rect">
            <a:avLst/>
          </a:prstGeom>
        </p:spPr>
      </p:pic>
      <p:sp>
        <p:nvSpPr>
          <p:cNvPr id="11" name="TextBox 11"/>
          <p:cNvSpPr txBox="1"/>
          <p:nvPr/>
        </p:nvSpPr>
        <p:spPr>
          <a:xfrm>
            <a:off x="6164272" y="2093727"/>
            <a:ext cx="3466605"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342977" y="9582875"/>
            <a:ext cx="2440941" cy="2312792"/>
          </a:xfrm>
          <a:custGeom>
            <a:avLst/>
            <a:gdLst/>
            <a:ahLst/>
            <a:cxnLst/>
            <a:rect l="l" t="t" r="r" b="b"/>
            <a:pathLst>
              <a:path w="2440941" h="2312792">
                <a:moveTo>
                  <a:pt x="0" y="0"/>
                </a:moveTo>
                <a:lnTo>
                  <a:pt x="2440940" y="0"/>
                </a:lnTo>
                <a:lnTo>
                  <a:pt x="2440940"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15338" y="7103788"/>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355519"/>
            <a:ext cx="2895099" cy="2768439"/>
          </a:xfrm>
          <a:custGeom>
            <a:avLst/>
            <a:gdLst/>
            <a:ahLst/>
            <a:cxnLst/>
            <a:rect l="l" t="t" r="r" b="b"/>
            <a:pathLst>
              <a:path w="2895099" h="2768439">
                <a:moveTo>
                  <a:pt x="0" y="0"/>
                </a:moveTo>
                <a:lnTo>
                  <a:pt x="2895100" y="0"/>
                </a:lnTo>
                <a:lnTo>
                  <a:pt x="2895100"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2564405" y="1888724"/>
            <a:ext cx="10346532"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7" name="Group 7"/>
          <p:cNvGrpSpPr/>
          <p:nvPr/>
        </p:nvGrpSpPr>
        <p:grpSpPr>
          <a:xfrm>
            <a:off x="271066" y="2039709"/>
            <a:ext cx="7621129" cy="3103791"/>
            <a:chOff x="0" y="0"/>
            <a:chExt cx="2007211" cy="817459"/>
          </a:xfrm>
        </p:grpSpPr>
        <p:sp>
          <p:nvSpPr>
            <p:cNvPr id="8" name="Freeform 8"/>
            <p:cNvSpPr/>
            <p:nvPr/>
          </p:nvSpPr>
          <p:spPr>
            <a:xfrm>
              <a:off x="0" y="0"/>
              <a:ext cx="2007211" cy="817459"/>
            </a:xfrm>
            <a:custGeom>
              <a:avLst/>
              <a:gdLst/>
              <a:ahLst/>
              <a:cxnLst/>
              <a:rect l="l" t="t" r="r" b="b"/>
              <a:pathLst>
                <a:path w="2007211" h="817459">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txBody>
            <a:bodyPr/>
            <a:lstStyle/>
            <a:p>
              <a:endParaRPr lang="pl-PL"/>
            </a:p>
          </p:txBody>
        </p:sp>
        <p:sp>
          <p:nvSpPr>
            <p:cNvPr id="9" name="TextBox 9"/>
            <p:cNvSpPr txBox="1"/>
            <p:nvPr/>
          </p:nvSpPr>
          <p:spPr>
            <a:xfrm>
              <a:off x="0" y="-57150"/>
              <a:ext cx="2007211" cy="874609"/>
            </a:xfrm>
            <a:prstGeom prst="rect">
              <a:avLst/>
            </a:prstGeom>
          </p:spPr>
          <p:txBody>
            <a:bodyPr lIns="50800" tIns="50800" rIns="50800" bIns="50800" rtlCol="0" anchor="ctr"/>
            <a:lstStyle/>
            <a:p>
              <a:pPr algn="ctr">
                <a:lnSpc>
                  <a:spcPts val="3729"/>
                </a:lnSpc>
              </a:pPr>
              <a:endParaRPr/>
            </a:p>
          </p:txBody>
        </p:sp>
      </p:grpSp>
      <p:grpSp>
        <p:nvGrpSpPr>
          <p:cNvPr id="10" name="Group 10"/>
          <p:cNvGrpSpPr/>
          <p:nvPr/>
        </p:nvGrpSpPr>
        <p:grpSpPr>
          <a:xfrm>
            <a:off x="9407728" y="3832461"/>
            <a:ext cx="8754052" cy="1580779"/>
            <a:chOff x="0" y="0"/>
            <a:chExt cx="2305594" cy="416337"/>
          </a:xfrm>
        </p:grpSpPr>
        <p:sp>
          <p:nvSpPr>
            <p:cNvPr id="11" name="Freeform 11"/>
            <p:cNvSpPr/>
            <p:nvPr/>
          </p:nvSpPr>
          <p:spPr>
            <a:xfrm>
              <a:off x="0" y="0"/>
              <a:ext cx="2305594" cy="416337"/>
            </a:xfrm>
            <a:custGeom>
              <a:avLst/>
              <a:gdLst/>
              <a:ahLst/>
              <a:cxnLst/>
              <a:rect l="l" t="t" r="r" b="b"/>
              <a:pathLst>
                <a:path w="2305594" h="416337">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2" name="TextBox 12"/>
            <p:cNvSpPr txBox="1"/>
            <p:nvPr/>
          </p:nvSpPr>
          <p:spPr>
            <a:xfrm>
              <a:off x="0" y="-57150"/>
              <a:ext cx="2305594" cy="473487"/>
            </a:xfrm>
            <a:prstGeom prst="rect">
              <a:avLst/>
            </a:prstGeom>
          </p:spPr>
          <p:txBody>
            <a:bodyPr lIns="50800" tIns="50800" rIns="50800" bIns="50800" rtlCol="0" anchor="ctr"/>
            <a:lstStyle/>
            <a:p>
              <a:pPr algn="ctr">
                <a:lnSpc>
                  <a:spcPts val="3729"/>
                </a:lnSpc>
              </a:pPr>
              <a:endParaRPr/>
            </a:p>
          </p:txBody>
        </p:sp>
      </p:grpSp>
      <p:sp>
        <p:nvSpPr>
          <p:cNvPr id="13" name="AutoShape 13"/>
          <p:cNvSpPr/>
          <p:nvPr/>
        </p:nvSpPr>
        <p:spPr>
          <a:xfrm>
            <a:off x="7908433" y="2934027"/>
            <a:ext cx="2326972" cy="898434"/>
          </a:xfrm>
          <a:prstGeom prst="line">
            <a:avLst/>
          </a:prstGeom>
          <a:ln w="38100" cap="flat">
            <a:solidFill>
              <a:srgbClr val="FFFFFF"/>
            </a:solidFill>
            <a:prstDash val="solid"/>
            <a:headEnd type="none" w="sm" len="sm"/>
            <a:tailEnd type="arrow" w="med" len="sm"/>
          </a:ln>
        </p:spPr>
        <p:txBody>
          <a:bodyPr/>
          <a:lstStyle/>
          <a:p>
            <a:endParaRPr lang="pl-PL"/>
          </a:p>
        </p:txBody>
      </p:sp>
      <p:sp>
        <p:nvSpPr>
          <p:cNvPr id="14" name="TextBox 14"/>
          <p:cNvSpPr txBox="1"/>
          <p:nvPr/>
        </p:nvSpPr>
        <p:spPr>
          <a:xfrm>
            <a:off x="9882940" y="5937115"/>
            <a:ext cx="6055995" cy="3492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Dlaczego Data Science jest taka ważna?</a:t>
            </a:r>
          </a:p>
        </p:txBody>
      </p:sp>
      <p:sp>
        <p:nvSpPr>
          <p:cNvPr id="15" name="AutoShape 15"/>
          <p:cNvSpPr/>
          <p:nvPr/>
        </p:nvSpPr>
        <p:spPr>
          <a:xfrm>
            <a:off x="12429778" y="5413240"/>
            <a:ext cx="0" cy="571500"/>
          </a:xfrm>
          <a:prstGeom prst="line">
            <a:avLst/>
          </a:prstGeom>
          <a:ln w="38100" cap="flat">
            <a:solidFill>
              <a:srgbClr val="FFFFFF"/>
            </a:solidFill>
            <a:prstDash val="solid"/>
            <a:headEnd type="none" w="sm" len="sm"/>
            <a:tailEnd type="none" w="sm" len="sm"/>
          </a:ln>
        </p:spPr>
        <p:txBody>
          <a:bodyPr/>
          <a:lstStyle/>
          <a:p>
            <a:endParaRPr lang="pl-PL"/>
          </a:p>
        </p:txBody>
      </p:sp>
      <p:sp>
        <p:nvSpPr>
          <p:cNvPr id="16" name="AutoShape 16"/>
          <p:cNvSpPr/>
          <p:nvPr/>
        </p:nvSpPr>
        <p:spPr>
          <a:xfrm>
            <a:off x="12448828" y="6286365"/>
            <a:ext cx="0" cy="836538"/>
          </a:xfrm>
          <a:prstGeom prst="line">
            <a:avLst/>
          </a:prstGeom>
          <a:ln w="38100" cap="flat">
            <a:solidFill>
              <a:srgbClr val="FFFFFF"/>
            </a:solidFill>
            <a:prstDash val="solid"/>
            <a:headEnd type="none" w="sm" len="sm"/>
            <a:tailEnd type="arrow" w="med" len="sm"/>
          </a:ln>
        </p:spPr>
        <p:txBody>
          <a:bodyPr/>
          <a:lstStyle/>
          <a:p>
            <a:endParaRPr lang="pl-PL"/>
          </a:p>
        </p:txBody>
      </p:sp>
      <p:grpSp>
        <p:nvGrpSpPr>
          <p:cNvPr id="17" name="Group 17"/>
          <p:cNvGrpSpPr/>
          <p:nvPr/>
        </p:nvGrpSpPr>
        <p:grpSpPr>
          <a:xfrm>
            <a:off x="6585817" y="7117589"/>
            <a:ext cx="11198598" cy="2245827"/>
            <a:chOff x="0" y="0"/>
            <a:chExt cx="2949425" cy="591494"/>
          </a:xfrm>
        </p:grpSpPr>
        <p:sp>
          <p:nvSpPr>
            <p:cNvPr id="18" name="Freeform 18"/>
            <p:cNvSpPr/>
            <p:nvPr/>
          </p:nvSpPr>
          <p:spPr>
            <a:xfrm>
              <a:off x="0" y="0"/>
              <a:ext cx="2949425" cy="591494"/>
            </a:xfrm>
            <a:custGeom>
              <a:avLst/>
              <a:gdLst/>
              <a:ahLst/>
              <a:cxnLst/>
              <a:rect l="l" t="t" r="r" b="b"/>
              <a:pathLst>
                <a:path w="2949425" h="591494">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9" name="TextBox 19"/>
            <p:cNvSpPr txBox="1"/>
            <p:nvPr/>
          </p:nvSpPr>
          <p:spPr>
            <a:xfrm>
              <a:off x="0" y="-57150"/>
              <a:ext cx="2949425" cy="648644"/>
            </a:xfrm>
            <a:prstGeom prst="rect">
              <a:avLst/>
            </a:prstGeom>
          </p:spPr>
          <p:txBody>
            <a:bodyPr lIns="50800" tIns="50800" rIns="50800" bIns="50800" rtlCol="0" anchor="ctr"/>
            <a:lstStyle/>
            <a:p>
              <a:pPr algn="ctr">
                <a:lnSpc>
                  <a:spcPts val="3729"/>
                </a:lnSpc>
              </a:pPr>
              <a:endParaRPr/>
            </a:p>
          </p:txBody>
        </p:sp>
      </p:grpSp>
      <p:sp>
        <p:nvSpPr>
          <p:cNvPr id="20" name="TextBox 20"/>
          <p:cNvSpPr txBox="1"/>
          <p:nvPr/>
        </p:nvSpPr>
        <p:spPr>
          <a:xfrm>
            <a:off x="2564405" y="207125"/>
            <a:ext cx="11697514" cy="1267968"/>
          </a:xfrm>
          <a:prstGeom prst="rect">
            <a:avLst/>
          </a:prstGeom>
        </p:spPr>
        <p:txBody>
          <a:bodyPr lIns="0" tIns="0" rIns="0" bIns="0" rtlCol="0" anchor="t">
            <a:spAutoFit/>
          </a:bodyPr>
          <a:lstStyle/>
          <a:p>
            <a:pPr>
              <a:lnSpc>
                <a:spcPts val="4955"/>
              </a:lnSpc>
            </a:pPr>
            <a:r>
              <a:rPr lang="en-US" sz="4200">
                <a:solidFill>
                  <a:srgbClr val="FFFFFF"/>
                </a:solidFill>
                <a:latin typeface="Emblema One"/>
              </a:rPr>
              <a:t>Data Science - czym jest i dlaczego jest taka ważna</a:t>
            </a:r>
          </a:p>
        </p:txBody>
      </p:sp>
      <p:sp>
        <p:nvSpPr>
          <p:cNvPr id="21" name="TextBox 21"/>
          <p:cNvSpPr txBox="1"/>
          <p:nvPr/>
        </p:nvSpPr>
        <p:spPr>
          <a:xfrm>
            <a:off x="334703" y="2069265"/>
            <a:ext cx="7493855" cy="3006578"/>
          </a:xfrm>
          <a:prstGeom prst="rect">
            <a:avLst/>
          </a:prstGeom>
        </p:spPr>
        <p:txBody>
          <a:bodyPr lIns="0" tIns="0" rIns="0" bIns="0" rtlCol="0" anchor="t">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id="22" name="TextBox 22"/>
          <p:cNvSpPr txBox="1"/>
          <p:nvPr/>
        </p:nvSpPr>
        <p:spPr>
          <a:xfrm>
            <a:off x="9656329" y="3890950"/>
            <a:ext cx="8286161" cy="1406525"/>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id="23" name="TextBox 23"/>
          <p:cNvSpPr txBox="1"/>
          <p:nvPr/>
        </p:nvSpPr>
        <p:spPr>
          <a:xfrm>
            <a:off x="6848980" y="7256253"/>
            <a:ext cx="10410320" cy="17589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 Objects</a:t>
              </a:r>
            </a:p>
          </p:txBody>
        </p:sp>
      </p:grpSp>
      <p:sp>
        <p:nvSpPr>
          <p:cNvPr id="8" name="Freeform 8"/>
          <p:cNvSpPr/>
          <p:nvPr/>
        </p:nvSpPr>
        <p:spPr>
          <a:xfrm>
            <a:off x="6737711" y="3458363"/>
            <a:ext cx="10521589" cy="6760165"/>
          </a:xfrm>
          <a:custGeom>
            <a:avLst/>
            <a:gdLst/>
            <a:ahLst/>
            <a:cxnLst/>
            <a:rect l="l" t="t" r="r" b="b"/>
            <a:pathLst>
              <a:path w="10521589" h="6760165">
                <a:moveTo>
                  <a:pt x="0" y="0"/>
                </a:moveTo>
                <a:lnTo>
                  <a:pt x="10521589" y="0"/>
                </a:lnTo>
                <a:lnTo>
                  <a:pt x="10521589" y="6760164"/>
                </a:lnTo>
                <a:lnTo>
                  <a:pt x="0" y="676016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6"/>
          <a:srcRect/>
          <a:stretch>
            <a:fillRect/>
          </a:stretch>
        </p:blipFill>
        <p:spPr>
          <a:xfrm>
            <a:off x="5337709" y="5623610"/>
            <a:ext cx="1400002" cy="273000"/>
          </a:xfrm>
          <a:prstGeom prst="rect">
            <a:avLst/>
          </a:prstGeom>
        </p:spPr>
      </p:pic>
      <p:sp>
        <p:nvSpPr>
          <p:cNvPr id="10" name="Freeform 10"/>
          <p:cNvSpPr/>
          <p:nvPr/>
        </p:nvSpPr>
        <p:spPr>
          <a:xfrm>
            <a:off x="729108" y="7130915"/>
            <a:ext cx="5036897" cy="2127385"/>
          </a:xfrm>
          <a:custGeom>
            <a:avLst/>
            <a:gdLst/>
            <a:ahLst/>
            <a:cxnLst/>
            <a:rect l="l" t="t" r="r" b="b"/>
            <a:pathLst>
              <a:path w="5036897" h="2127385">
                <a:moveTo>
                  <a:pt x="0" y="0"/>
                </a:moveTo>
                <a:lnTo>
                  <a:pt x="5036897" y="0"/>
                </a:lnTo>
                <a:lnTo>
                  <a:pt x="5036897" y="2127385"/>
                </a:lnTo>
                <a:lnTo>
                  <a:pt x="0" y="21273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1" name="TextBox 11"/>
          <p:cNvSpPr txBox="1"/>
          <p:nvPr/>
        </p:nvSpPr>
        <p:spPr>
          <a:xfrm>
            <a:off x="274193" y="1221642"/>
            <a:ext cx="9799688" cy="2539365"/>
          </a:xfrm>
          <a:prstGeom prst="rect">
            <a:avLst/>
          </a:prstGeom>
        </p:spPr>
        <p:txBody>
          <a:bodyPr lIns="0" tIns="0" rIns="0" bIns="0" rtlCol="0" anchor="t">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lvl="1" indent="-259080">
              <a:lnSpc>
                <a:spcPts val="3359"/>
              </a:lnSpc>
              <a:buFont typeface="Arial"/>
              <a:buChar char="•"/>
            </a:pPr>
            <a:r>
              <a:rPr lang="en-US" sz="2400">
                <a:solidFill>
                  <a:srgbClr val="FFFFFF"/>
                </a:solidFill>
                <a:latin typeface="Emblema One"/>
              </a:rPr>
              <a:t>są niezmienne</a:t>
            </a:r>
          </a:p>
          <a:p>
            <a:pPr marL="518160" lvl="1" indent="-259080">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id="12" name="TextBox 12"/>
          <p:cNvSpPr txBox="1"/>
          <p:nvPr/>
        </p:nvSpPr>
        <p:spPr>
          <a:xfrm>
            <a:off x="539778" y="5095875"/>
            <a:ext cx="5036897"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2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alphaModFix amt="77000"/>
            </a:blip>
            <a:stretch>
              <a:fillRect/>
            </a:stretch>
          </a:blipFill>
        </p:spPr>
        <p:txBody>
          <a:bodyPr/>
          <a:lstStyle/>
          <a:p>
            <a:endParaRPr lang="pl-PL"/>
          </a:p>
        </p:txBody>
      </p:sp>
      <p:sp>
        <p:nvSpPr>
          <p:cNvPr id="4" name="Freeform 4"/>
          <p:cNvSpPr/>
          <p:nvPr/>
        </p:nvSpPr>
        <p:spPr>
          <a:xfrm rot="-447366">
            <a:off x="14912034" y="-19452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Reindexing</a:t>
              </a:r>
            </a:p>
          </p:txBody>
        </p:sp>
      </p:grpSp>
      <p:sp>
        <p:nvSpPr>
          <p:cNvPr id="9" name="Freeform 9"/>
          <p:cNvSpPr/>
          <p:nvPr/>
        </p:nvSpPr>
        <p:spPr>
          <a:xfrm>
            <a:off x="274193" y="1549359"/>
            <a:ext cx="7577814" cy="7902789"/>
          </a:xfrm>
          <a:custGeom>
            <a:avLst/>
            <a:gdLst/>
            <a:ahLst/>
            <a:cxnLst/>
            <a:rect l="l" t="t" r="r" b="b"/>
            <a:pathLst>
              <a:path w="7577814" h="7902789">
                <a:moveTo>
                  <a:pt x="0" y="0"/>
                </a:moveTo>
                <a:lnTo>
                  <a:pt x="7577814" y="0"/>
                </a:lnTo>
                <a:lnTo>
                  <a:pt x="7577814" y="7902788"/>
                </a:lnTo>
                <a:lnTo>
                  <a:pt x="0" y="790278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7964226" y="4245193"/>
            <a:ext cx="741269" cy="797064"/>
          </a:xfrm>
          <a:prstGeom prst="rect">
            <a:avLst/>
          </a:prstGeom>
        </p:spPr>
      </p:pic>
      <p:sp>
        <p:nvSpPr>
          <p:cNvPr id="11" name="TextBox 11"/>
          <p:cNvSpPr txBox="1"/>
          <p:nvPr/>
        </p:nvSpPr>
        <p:spPr>
          <a:xfrm>
            <a:off x="8334861" y="4938100"/>
            <a:ext cx="6156515"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id="12" name="Picture 12"/>
          <p:cNvPicPr>
            <a:picLocks noChangeAspect="1"/>
          </p:cNvPicPr>
          <p:nvPr/>
        </p:nvPicPr>
        <p:blipFill>
          <a:blip r:embed="rId6"/>
          <a:srcRect/>
          <a:stretch>
            <a:fillRect/>
          </a:stretch>
        </p:blipFill>
        <p:spPr>
          <a:xfrm rot="9623916">
            <a:off x="7964226" y="6874665"/>
            <a:ext cx="741269" cy="797064"/>
          </a:xfrm>
          <a:prstGeom prst="rect">
            <a:avLst/>
          </a:prstGeom>
        </p:spPr>
      </p:pic>
      <p:sp>
        <p:nvSpPr>
          <p:cNvPr id="13" name="TextBox 13"/>
          <p:cNvSpPr txBox="1"/>
          <p:nvPr/>
        </p:nvSpPr>
        <p:spPr>
          <a:xfrm>
            <a:off x="8129133" y="7553454"/>
            <a:ext cx="8430359"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1567620" y="1556215"/>
            <a:ext cx="8998019" cy="7492955"/>
          </a:xfrm>
          <a:custGeom>
            <a:avLst/>
            <a:gdLst/>
            <a:ahLst/>
            <a:cxnLst/>
            <a:rect l="l" t="t" r="r" b="b"/>
            <a:pathLst>
              <a:path w="8998019" h="7492955">
                <a:moveTo>
                  <a:pt x="0" y="0"/>
                </a:moveTo>
                <a:lnTo>
                  <a:pt x="8998019" y="0"/>
                </a:lnTo>
                <a:lnTo>
                  <a:pt x="8998019" y="7492955"/>
                </a:lnTo>
                <a:lnTo>
                  <a:pt x="0" y="749295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9990935">
            <a:off x="10662383" y="4707023"/>
            <a:ext cx="867012" cy="932271"/>
          </a:xfrm>
          <a:prstGeom prst="rect">
            <a:avLst/>
          </a:prstGeom>
        </p:spPr>
      </p:pic>
      <p:pic>
        <p:nvPicPr>
          <p:cNvPr id="6" name="Picture 6"/>
          <p:cNvPicPr>
            <a:picLocks noChangeAspect="1"/>
          </p:cNvPicPr>
          <p:nvPr/>
        </p:nvPicPr>
        <p:blipFill>
          <a:blip r:embed="rId5"/>
          <a:srcRect/>
          <a:stretch>
            <a:fillRect/>
          </a:stretch>
        </p:blipFill>
        <p:spPr>
          <a:xfrm rot="5836847">
            <a:off x="10637294" y="6197649"/>
            <a:ext cx="741269" cy="797064"/>
          </a:xfrm>
          <a:prstGeom prst="rect">
            <a:avLst/>
          </a:prstGeom>
        </p:spPr>
      </p:pic>
      <p:sp>
        <p:nvSpPr>
          <p:cNvPr id="7" name="TextBox 7"/>
          <p:cNvSpPr txBox="1"/>
          <p:nvPr/>
        </p:nvSpPr>
        <p:spPr>
          <a:xfrm>
            <a:off x="11738481" y="5352216"/>
            <a:ext cx="580797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72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Indexing, Selection, Filtering</a:t>
              </a:r>
            </a:p>
          </p:txBody>
        </p:sp>
      </p:grpSp>
      <p:sp>
        <p:nvSpPr>
          <p:cNvPr id="9" name="Freeform 9"/>
          <p:cNvSpPr/>
          <p:nvPr/>
        </p:nvSpPr>
        <p:spPr>
          <a:xfrm>
            <a:off x="112791" y="1028700"/>
            <a:ext cx="5319614" cy="9258300"/>
          </a:xfrm>
          <a:custGeom>
            <a:avLst/>
            <a:gdLst/>
            <a:ahLst/>
            <a:cxnLst/>
            <a:rect l="l" t="t" r="r" b="b"/>
            <a:pathLst>
              <a:path w="5319614" h="9258300">
                <a:moveTo>
                  <a:pt x="0" y="0"/>
                </a:moveTo>
                <a:lnTo>
                  <a:pt x="5319614" y="0"/>
                </a:lnTo>
                <a:lnTo>
                  <a:pt x="5319614" y="9258300"/>
                </a:lnTo>
                <a:lnTo>
                  <a:pt x="0" y="9258300"/>
                </a:lnTo>
                <a:lnTo>
                  <a:pt x="0" y="0"/>
                </a:lnTo>
                <a:close/>
              </a:path>
            </a:pathLst>
          </a:custGeom>
          <a:blipFill>
            <a:blip r:embed="rId5"/>
            <a:stretch>
              <a:fillRect r="-1482"/>
            </a:stretch>
          </a:blipFill>
          <a:ln w="38100" cap="sq">
            <a:solidFill>
              <a:srgbClr val="FFFFFF"/>
            </a:solidFill>
            <a:prstDash val="solid"/>
            <a:miter/>
          </a:ln>
        </p:spPr>
        <p:txBody>
          <a:bodyPr/>
          <a:lstStyle/>
          <a:p>
            <a:endParaRPr lang="pl-PL"/>
          </a:p>
        </p:txBody>
      </p:sp>
      <p:sp>
        <p:nvSpPr>
          <p:cNvPr id="10" name="TextBox 10"/>
          <p:cNvSpPr txBox="1"/>
          <p:nvPr/>
        </p:nvSpPr>
        <p:spPr>
          <a:xfrm>
            <a:off x="7354116" y="1525736"/>
            <a:ext cx="748039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id="11" name="Group 11"/>
          <p:cNvGrpSpPr/>
          <p:nvPr/>
        </p:nvGrpSpPr>
        <p:grpSpPr>
          <a:xfrm>
            <a:off x="5432405" y="6860943"/>
            <a:ext cx="9106181" cy="725170"/>
            <a:chOff x="0" y="0"/>
            <a:chExt cx="12141574" cy="966893"/>
          </a:xfrm>
        </p:grpSpPr>
        <p:pic>
          <p:nvPicPr>
            <p:cNvPr id="12" name="Picture 12"/>
            <p:cNvPicPr>
              <a:picLocks noChangeAspect="1"/>
            </p:cNvPicPr>
            <p:nvPr/>
          </p:nvPicPr>
          <p:blipFill>
            <a:blip r:embed="rId6"/>
            <a:srcRect/>
            <a:stretch>
              <a:fillRect/>
            </a:stretch>
          </p:blipFill>
          <p:spPr>
            <a:xfrm rot="-10800000">
              <a:off x="0" y="379796"/>
              <a:ext cx="1866669" cy="364000"/>
            </a:xfrm>
            <a:prstGeom prst="rect">
              <a:avLst/>
            </a:prstGeom>
          </p:spPr>
        </p:pic>
        <p:sp>
          <p:nvSpPr>
            <p:cNvPr id="13" name="TextBox 13"/>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22929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173553" y="295850"/>
            <a:ext cx="7784207" cy="9695299"/>
          </a:xfrm>
          <a:custGeom>
            <a:avLst/>
            <a:gdLst/>
            <a:ahLst/>
            <a:cxnLst/>
            <a:rect l="l" t="t" r="r" b="b"/>
            <a:pathLst>
              <a:path w="7784207" h="9695299">
                <a:moveTo>
                  <a:pt x="0" y="0"/>
                </a:moveTo>
                <a:lnTo>
                  <a:pt x="7784207" y="0"/>
                </a:lnTo>
                <a:lnTo>
                  <a:pt x="7784207" y="9695300"/>
                </a:lnTo>
                <a:lnTo>
                  <a:pt x="0" y="96953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2434544" y="452936"/>
            <a:ext cx="5674438" cy="9381128"/>
          </a:xfrm>
          <a:custGeom>
            <a:avLst/>
            <a:gdLst/>
            <a:ahLst/>
            <a:cxnLst/>
            <a:rect l="l" t="t" r="r" b="b"/>
            <a:pathLst>
              <a:path w="5674438" h="9381128">
                <a:moveTo>
                  <a:pt x="0" y="0"/>
                </a:moveTo>
                <a:lnTo>
                  <a:pt x="5674438" y="0"/>
                </a:lnTo>
                <a:lnTo>
                  <a:pt x="5674438" y="9381128"/>
                </a:lnTo>
                <a:lnTo>
                  <a:pt x="0" y="9381128"/>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7"/>
          <a:srcRect/>
          <a:stretch>
            <a:fillRect/>
          </a:stretch>
        </p:blipFill>
        <p:spPr>
          <a:xfrm rot="-712722">
            <a:off x="11100489" y="3105573"/>
            <a:ext cx="1324382" cy="231767"/>
          </a:xfrm>
          <a:prstGeom prst="rect">
            <a:avLst/>
          </a:prstGeom>
        </p:spPr>
      </p:pic>
      <p:sp>
        <p:nvSpPr>
          <p:cNvPr id="9" name="TextBox 9"/>
          <p:cNvSpPr txBox="1"/>
          <p:nvPr/>
        </p:nvSpPr>
        <p:spPr>
          <a:xfrm>
            <a:off x="7957760" y="3423539"/>
            <a:ext cx="4476784"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id="10" name="TextBox 10"/>
          <p:cNvSpPr txBox="1"/>
          <p:nvPr/>
        </p:nvSpPr>
        <p:spPr>
          <a:xfrm>
            <a:off x="8125937" y="8395059"/>
            <a:ext cx="447678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id="11" name="Picture 11"/>
          <p:cNvPicPr>
            <a:picLocks noChangeAspect="1"/>
          </p:cNvPicPr>
          <p:nvPr/>
        </p:nvPicPr>
        <p:blipFill>
          <a:blip r:embed="rId7"/>
          <a:srcRect/>
          <a:stretch>
            <a:fillRect/>
          </a:stretch>
        </p:blipFill>
        <p:spPr>
          <a:xfrm rot="-712722">
            <a:off x="11100489" y="8012729"/>
            <a:ext cx="1324382" cy="2317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4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Sorting and Ranking</a:t>
              </a:r>
            </a:p>
          </p:txBody>
        </p:sp>
      </p:grpSp>
      <p:sp>
        <p:nvSpPr>
          <p:cNvPr id="7" name="Freeform 7"/>
          <p:cNvSpPr/>
          <p:nvPr/>
        </p:nvSpPr>
        <p:spPr>
          <a:xfrm>
            <a:off x="9144000" y="1156295"/>
            <a:ext cx="8938631" cy="9002251"/>
          </a:xfrm>
          <a:custGeom>
            <a:avLst/>
            <a:gdLst/>
            <a:ahLst/>
            <a:cxnLst/>
            <a:rect l="l" t="t" r="r" b="b"/>
            <a:pathLst>
              <a:path w="8938631" h="9002251">
                <a:moveTo>
                  <a:pt x="0" y="0"/>
                </a:moveTo>
                <a:lnTo>
                  <a:pt x="8938631" y="0"/>
                </a:lnTo>
                <a:lnTo>
                  <a:pt x="8938631" y="9002251"/>
                </a:lnTo>
                <a:lnTo>
                  <a:pt x="0" y="900225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320115" y="1108670"/>
            <a:ext cx="1008368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id="9" name="Picture 9"/>
          <p:cNvPicPr>
            <a:picLocks noChangeAspect="1"/>
          </p:cNvPicPr>
          <p:nvPr/>
        </p:nvPicPr>
        <p:blipFill>
          <a:blip r:embed="rId5"/>
          <a:srcRect/>
          <a:stretch>
            <a:fillRect/>
          </a:stretch>
        </p:blipFill>
        <p:spPr>
          <a:xfrm>
            <a:off x="7743998" y="8858004"/>
            <a:ext cx="1400002" cy="273000"/>
          </a:xfrm>
          <a:prstGeom prst="rect">
            <a:avLst/>
          </a:prstGeom>
        </p:spPr>
      </p:pic>
      <p:sp>
        <p:nvSpPr>
          <p:cNvPr id="10" name="TextBox 10"/>
          <p:cNvSpPr txBox="1"/>
          <p:nvPr/>
        </p:nvSpPr>
        <p:spPr>
          <a:xfrm>
            <a:off x="1028700" y="8389031"/>
            <a:ext cx="6756648"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id="11" name="Picture 11"/>
          <p:cNvPicPr>
            <a:picLocks noChangeAspect="1"/>
          </p:cNvPicPr>
          <p:nvPr/>
        </p:nvPicPr>
        <p:blipFill>
          <a:blip r:embed="rId5"/>
          <a:srcRect/>
          <a:stretch>
            <a:fillRect/>
          </a:stretch>
        </p:blipFill>
        <p:spPr>
          <a:xfrm>
            <a:off x="7743998" y="6270488"/>
            <a:ext cx="1400002" cy="273000"/>
          </a:xfrm>
          <a:prstGeom prst="rect">
            <a:avLst/>
          </a:prstGeom>
        </p:spPr>
      </p:pic>
      <p:sp>
        <p:nvSpPr>
          <p:cNvPr id="12" name="TextBox 12"/>
          <p:cNvSpPr txBox="1"/>
          <p:nvPr/>
        </p:nvSpPr>
        <p:spPr>
          <a:xfrm>
            <a:off x="2946067" y="5742754"/>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58692" y="-457968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2715964">
            <a:off x="15663996" y="214797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94189" y="1487542"/>
            <a:ext cx="7804109" cy="6552818"/>
          </a:xfrm>
          <a:custGeom>
            <a:avLst/>
            <a:gdLst/>
            <a:ahLst/>
            <a:cxnLst/>
            <a:rect l="l" t="t" r="r" b="b"/>
            <a:pathLst>
              <a:path w="7804109" h="6552818">
                <a:moveTo>
                  <a:pt x="0" y="0"/>
                </a:moveTo>
                <a:lnTo>
                  <a:pt x="7804109" y="0"/>
                </a:lnTo>
                <a:lnTo>
                  <a:pt x="7804109" y="6552817"/>
                </a:lnTo>
                <a:lnTo>
                  <a:pt x="0" y="6552817"/>
                </a:lnTo>
                <a:lnTo>
                  <a:pt x="0" y="0"/>
                </a:lnTo>
                <a:close/>
              </a:path>
            </a:pathLst>
          </a:custGeom>
          <a:blipFill>
            <a:blip r:embed="rId4"/>
            <a:stretch>
              <a:fillRect/>
            </a:stretch>
          </a:blipFill>
        </p:spPr>
        <p:txBody>
          <a:bodyPr/>
          <a:lstStyle/>
          <a:p>
            <a:endParaRPr lang="pl-PL"/>
          </a:p>
        </p:txBody>
      </p:sp>
      <p:pic>
        <p:nvPicPr>
          <p:cNvPr id="6" name="Picture 6"/>
          <p:cNvPicPr>
            <a:picLocks noChangeAspect="1"/>
          </p:cNvPicPr>
          <p:nvPr/>
        </p:nvPicPr>
        <p:blipFill>
          <a:blip r:embed="rId5"/>
          <a:srcRect/>
          <a:stretch>
            <a:fillRect/>
          </a:stretch>
        </p:blipFill>
        <p:spPr>
          <a:xfrm rot="-6469842">
            <a:off x="2867257" y="5496501"/>
            <a:ext cx="2457973" cy="2642982"/>
          </a:xfrm>
          <a:prstGeom prst="rect">
            <a:avLst/>
          </a:prstGeom>
        </p:spPr>
      </p:pic>
      <p:sp>
        <p:nvSpPr>
          <p:cNvPr id="7" name="Freeform 7"/>
          <p:cNvSpPr/>
          <p:nvPr/>
        </p:nvSpPr>
        <p:spPr>
          <a:xfrm>
            <a:off x="11343197" y="1133529"/>
            <a:ext cx="6688181" cy="8885726"/>
          </a:xfrm>
          <a:custGeom>
            <a:avLst/>
            <a:gdLst/>
            <a:ahLst/>
            <a:cxnLst/>
            <a:rect l="l" t="t" r="r" b="b"/>
            <a:pathLst>
              <a:path w="6688181" h="8885726">
                <a:moveTo>
                  <a:pt x="0" y="0"/>
                </a:moveTo>
                <a:lnTo>
                  <a:pt x="6688181" y="0"/>
                </a:lnTo>
                <a:lnTo>
                  <a:pt x="6688181" y="8885727"/>
                </a:lnTo>
                <a:lnTo>
                  <a:pt x="0" y="888572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94189" y="121536"/>
            <a:ext cx="8647928"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id="9" name="TextBox 9"/>
          <p:cNvSpPr txBox="1"/>
          <p:nvPr/>
        </p:nvSpPr>
        <p:spPr>
          <a:xfrm>
            <a:off x="600159" y="8344967"/>
            <a:ext cx="5536391"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id="10" name="TextBox 10"/>
          <p:cNvSpPr txBox="1"/>
          <p:nvPr/>
        </p:nvSpPr>
        <p:spPr>
          <a:xfrm>
            <a:off x="9640072" y="203835"/>
            <a:ext cx="8647928"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id="11" name="Picture 11"/>
          <p:cNvPicPr>
            <a:picLocks noChangeAspect="1"/>
          </p:cNvPicPr>
          <p:nvPr/>
        </p:nvPicPr>
        <p:blipFill>
          <a:blip r:embed="rId7"/>
          <a:srcRect/>
          <a:stretch>
            <a:fillRect/>
          </a:stretch>
        </p:blipFill>
        <p:spPr>
          <a:xfrm rot="-712722">
            <a:off x="10009141" y="4115335"/>
            <a:ext cx="1324382" cy="231767"/>
          </a:xfrm>
          <a:prstGeom prst="rect">
            <a:avLst/>
          </a:prstGeom>
        </p:spPr>
      </p:pic>
      <p:sp>
        <p:nvSpPr>
          <p:cNvPr id="12" name="TextBox 12"/>
          <p:cNvSpPr txBox="1"/>
          <p:nvPr/>
        </p:nvSpPr>
        <p:spPr>
          <a:xfrm>
            <a:off x="8185052" y="4433301"/>
            <a:ext cx="315814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alphaModFix amt="50000"/>
            </a:blip>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65999"/>
            </a:blip>
            <a:stretch>
              <a:fillRect/>
            </a:stretch>
          </a:blipFill>
        </p:spPr>
        <p:txBody>
          <a:bodyPr/>
          <a:lstStyle/>
          <a:p>
            <a:endParaRPr lang="pl-PL"/>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0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8013807" cy="826903"/>
            <a:chOff x="0" y="0"/>
            <a:chExt cx="24018409" cy="1102537"/>
          </a:xfrm>
        </p:grpSpPr>
        <p:sp>
          <p:nvSpPr>
            <p:cNvPr id="8" name="AutoShape 8"/>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Unique Values, Value Counts, Membership</a:t>
              </a:r>
            </a:p>
          </p:txBody>
        </p:sp>
      </p:grpSp>
      <p:sp>
        <p:nvSpPr>
          <p:cNvPr id="10" name="Freeform 10"/>
          <p:cNvSpPr/>
          <p:nvPr/>
        </p:nvSpPr>
        <p:spPr>
          <a:xfrm>
            <a:off x="145461" y="1163238"/>
            <a:ext cx="6908260" cy="8921359"/>
          </a:xfrm>
          <a:custGeom>
            <a:avLst/>
            <a:gdLst/>
            <a:ahLst/>
            <a:cxnLst/>
            <a:rect l="l" t="t" r="r" b="b"/>
            <a:pathLst>
              <a:path w="6908260" h="8921359">
                <a:moveTo>
                  <a:pt x="0" y="0"/>
                </a:moveTo>
                <a:lnTo>
                  <a:pt x="6908260" y="0"/>
                </a:lnTo>
                <a:lnTo>
                  <a:pt x="6908260" y="8921359"/>
                </a:lnTo>
                <a:lnTo>
                  <a:pt x="0" y="892135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1" name="Freeform 11"/>
          <p:cNvSpPr/>
          <p:nvPr/>
        </p:nvSpPr>
        <p:spPr>
          <a:xfrm>
            <a:off x="9698534" y="1163238"/>
            <a:ext cx="7701434" cy="7288857"/>
          </a:xfrm>
          <a:custGeom>
            <a:avLst/>
            <a:gdLst/>
            <a:ahLst/>
            <a:cxnLst/>
            <a:rect l="l" t="t" r="r" b="b"/>
            <a:pathLst>
              <a:path w="7701434" h="7288857">
                <a:moveTo>
                  <a:pt x="0" y="0"/>
                </a:moveTo>
                <a:lnTo>
                  <a:pt x="7701434" y="0"/>
                </a:lnTo>
                <a:lnTo>
                  <a:pt x="7701434" y="7288857"/>
                </a:lnTo>
                <a:lnTo>
                  <a:pt x="0" y="7288857"/>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pic>
        <p:nvPicPr>
          <p:cNvPr id="12" name="Picture 12"/>
          <p:cNvPicPr>
            <a:picLocks noChangeAspect="1"/>
          </p:cNvPicPr>
          <p:nvPr/>
        </p:nvPicPr>
        <p:blipFill>
          <a:blip r:embed="rId8"/>
          <a:srcRect/>
          <a:stretch>
            <a:fillRect/>
          </a:stretch>
        </p:blipFill>
        <p:spPr>
          <a:xfrm rot="-6469842">
            <a:off x="14195525" y="6362209"/>
            <a:ext cx="2457973" cy="2642982"/>
          </a:xfrm>
          <a:prstGeom prst="rect">
            <a:avLst/>
          </a:prstGeom>
        </p:spPr>
      </p:pic>
      <p:sp>
        <p:nvSpPr>
          <p:cNvPr id="13" name="TextBox 13"/>
          <p:cNvSpPr txBox="1"/>
          <p:nvPr/>
        </p:nvSpPr>
        <p:spPr>
          <a:xfrm>
            <a:off x="9698534" y="9210675"/>
            <a:ext cx="8444005" cy="382270"/>
          </a:xfrm>
          <a:prstGeom prst="rect">
            <a:avLst/>
          </a:prstGeom>
        </p:spPr>
        <p:txBody>
          <a:bodyPr wrap="square" lIns="0" tIns="0" rIns="0" bIns="0" rtlCol="0" anchor="t">
            <a:spAutoFit/>
          </a:bodyPr>
          <a:lstStyle/>
          <a:p>
            <a:pPr algn="ctr">
              <a:lnSpc>
                <a:spcPts val="3079"/>
              </a:lnSpc>
            </a:pPr>
            <a:r>
              <a:rPr lang="en-US" sz="2199" dirty="0" err="1">
                <a:solidFill>
                  <a:srgbClr val="FFFFFF"/>
                </a:solidFill>
                <a:latin typeface="Emblema One"/>
              </a:rPr>
              <a:t>Wypełnianie</a:t>
            </a:r>
            <a:r>
              <a:rPr lang="en-US" sz="2199" dirty="0">
                <a:solidFill>
                  <a:srgbClr val="FFFFFF"/>
                </a:solidFill>
                <a:latin typeface="Emblema One"/>
              </a:rPr>
              <a:t> </a:t>
            </a:r>
            <a:r>
              <a:rPr lang="en-US" sz="2199" dirty="0" err="1">
                <a:solidFill>
                  <a:srgbClr val="FFFFFF"/>
                </a:solidFill>
                <a:latin typeface="Emblema One"/>
              </a:rPr>
              <a:t>brakujących</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wartościami</a:t>
            </a:r>
            <a:r>
              <a:rPr lang="en-US" sz="2199" dirty="0">
                <a:solidFill>
                  <a:srgbClr val="FFFFFF"/>
                </a:solidFill>
                <a:latin typeface="Emblema One"/>
              </a:rPr>
              <a:t> 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DataFrames</a:t>
              </a:r>
            </a:p>
          </p:txBody>
        </p:sp>
      </p:grpSp>
      <p:sp>
        <p:nvSpPr>
          <p:cNvPr id="8" name="Freeform 8"/>
          <p:cNvSpPr/>
          <p:nvPr/>
        </p:nvSpPr>
        <p:spPr>
          <a:xfrm>
            <a:off x="9642969" y="1158905"/>
            <a:ext cx="7743142" cy="9128095"/>
          </a:xfrm>
          <a:custGeom>
            <a:avLst/>
            <a:gdLst/>
            <a:ahLst/>
            <a:cxnLst/>
            <a:rect l="l" t="t" r="r" b="b"/>
            <a:pathLst>
              <a:path w="7743142" h="9128095">
                <a:moveTo>
                  <a:pt x="0" y="0"/>
                </a:moveTo>
                <a:lnTo>
                  <a:pt x="7743142" y="0"/>
                </a:lnTo>
                <a:lnTo>
                  <a:pt x="7743142" y="9128095"/>
                </a:lnTo>
                <a:lnTo>
                  <a:pt x="0" y="912809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115520"/>
            <a:ext cx="7212173" cy="29584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lvl="1" indent="-259080">
              <a:lnSpc>
                <a:spcPts val="3359"/>
              </a:lnSpc>
              <a:buFont typeface="Arial"/>
              <a:buChar char="•"/>
            </a:pPr>
            <a:r>
              <a:rPr lang="en-US" sz="2400">
                <a:solidFill>
                  <a:srgbClr val="FFFFFF"/>
                </a:solidFill>
                <a:latin typeface="Emblema One"/>
              </a:rPr>
              <a:t>many-to-one</a:t>
            </a:r>
          </a:p>
          <a:p>
            <a:pPr marL="518160" lvl="1" indent="-259080">
              <a:lnSpc>
                <a:spcPts val="3359"/>
              </a:lnSpc>
              <a:buFont typeface="Arial"/>
              <a:buChar char="•"/>
            </a:pPr>
            <a:r>
              <a:rPr lang="en-US" sz="2400">
                <a:solidFill>
                  <a:srgbClr val="FFFFFF"/>
                </a:solidFill>
                <a:latin typeface="Emblema One"/>
              </a:rPr>
              <a:t>many-to-many</a:t>
            </a:r>
          </a:p>
        </p:txBody>
      </p:sp>
      <p:pic>
        <p:nvPicPr>
          <p:cNvPr id="10" name="Picture 10"/>
          <p:cNvPicPr>
            <a:picLocks noChangeAspect="1"/>
          </p:cNvPicPr>
          <p:nvPr/>
        </p:nvPicPr>
        <p:blipFill>
          <a:blip r:embed="rId6"/>
          <a:srcRect/>
          <a:stretch>
            <a:fillRect/>
          </a:stretch>
        </p:blipFill>
        <p:spPr>
          <a:xfrm>
            <a:off x="8242967" y="6459819"/>
            <a:ext cx="1400002" cy="273000"/>
          </a:xfrm>
          <a:prstGeom prst="rect">
            <a:avLst/>
          </a:prstGeom>
        </p:spPr>
      </p:pic>
      <p:sp>
        <p:nvSpPr>
          <p:cNvPr id="11" name="TextBox 11"/>
          <p:cNvSpPr txBox="1"/>
          <p:nvPr/>
        </p:nvSpPr>
        <p:spPr>
          <a:xfrm>
            <a:off x="1535955" y="5932084"/>
            <a:ext cx="6945978"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603314"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6639043" y="-597319"/>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12567" y="111851"/>
            <a:ext cx="7110603" cy="10036412"/>
          </a:xfrm>
          <a:custGeom>
            <a:avLst/>
            <a:gdLst/>
            <a:ahLst/>
            <a:cxnLst/>
            <a:rect l="l" t="t" r="r" b="b"/>
            <a:pathLst>
              <a:path w="7110603" h="10036412">
                <a:moveTo>
                  <a:pt x="0" y="0"/>
                </a:moveTo>
                <a:lnTo>
                  <a:pt x="7110603" y="0"/>
                </a:lnTo>
                <a:lnTo>
                  <a:pt x="7110603" y="10036413"/>
                </a:lnTo>
                <a:lnTo>
                  <a:pt x="0" y="1003641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10800000">
            <a:off x="7116776" y="370944"/>
            <a:ext cx="1400002" cy="273000"/>
          </a:xfrm>
          <a:prstGeom prst="rect">
            <a:avLst/>
          </a:prstGeom>
        </p:spPr>
      </p:pic>
      <p:sp>
        <p:nvSpPr>
          <p:cNvPr id="7" name="TextBox 7"/>
          <p:cNvSpPr txBox="1"/>
          <p:nvPr/>
        </p:nvSpPr>
        <p:spPr>
          <a:xfrm>
            <a:off x="8663041" y="38472"/>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id="8" name="TextBox 8"/>
          <p:cNvSpPr txBox="1"/>
          <p:nvPr/>
        </p:nvSpPr>
        <p:spPr>
          <a:xfrm>
            <a:off x="8663041" y="4465823"/>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id="9" name="Picture 9"/>
          <p:cNvPicPr>
            <a:picLocks noChangeAspect="1"/>
          </p:cNvPicPr>
          <p:nvPr/>
        </p:nvPicPr>
        <p:blipFill>
          <a:blip r:embed="rId5"/>
          <a:srcRect/>
          <a:stretch>
            <a:fillRect/>
          </a:stretch>
        </p:blipFill>
        <p:spPr>
          <a:xfrm rot="-10800000">
            <a:off x="7223170" y="4993557"/>
            <a:ext cx="1400002" cy="27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2443419" y="1869674"/>
            <a:ext cx="10279034"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2443384" y="197659"/>
            <a:ext cx="11413518" cy="1267968"/>
          </a:xfrm>
          <a:prstGeom prst="rect">
            <a:avLst/>
          </a:prstGeom>
        </p:spPr>
        <p:txBody>
          <a:bodyPr lIns="0" tIns="0" rIns="0" bIns="0" rtlCol="0" anchor="t">
            <a:spAutoFit/>
          </a:bodyPr>
          <a:lstStyle/>
          <a:p>
            <a:pPr>
              <a:lnSpc>
                <a:spcPts val="4956"/>
              </a:lnSpc>
            </a:pPr>
            <a:r>
              <a:rPr lang="en-US" sz="4200">
                <a:solidFill>
                  <a:srgbClr val="FFFFFF"/>
                </a:solidFill>
                <a:latin typeface="Emblema One"/>
              </a:rPr>
              <a:t>Na czym polega praca analityka danych ?</a:t>
            </a:r>
          </a:p>
        </p:txBody>
      </p:sp>
      <p:grpSp>
        <p:nvGrpSpPr>
          <p:cNvPr id="8" name="Group 8"/>
          <p:cNvGrpSpPr/>
          <p:nvPr/>
        </p:nvGrpSpPr>
        <p:grpSpPr>
          <a:xfrm>
            <a:off x="3505561" y="3588512"/>
            <a:ext cx="10217026" cy="3107321"/>
            <a:chOff x="0" y="0"/>
            <a:chExt cx="13622701" cy="4143095"/>
          </a:xfrm>
        </p:grpSpPr>
        <p:grpSp>
          <p:nvGrpSpPr>
            <p:cNvPr id="9" name="Group 9"/>
            <p:cNvGrpSpPr/>
            <p:nvPr/>
          </p:nvGrpSpPr>
          <p:grpSpPr>
            <a:xfrm>
              <a:off x="0" y="0"/>
              <a:ext cx="641181" cy="587042"/>
              <a:chOff x="0" y="0"/>
              <a:chExt cx="887759" cy="812800"/>
            </a:xfrm>
          </p:grpSpPr>
          <p:sp>
            <p:nvSpPr>
              <p:cNvPr id="10" name="Freeform 1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1" name="TextBox 11"/>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2" name="TextBox 12"/>
            <p:cNvSpPr txBox="1"/>
            <p:nvPr/>
          </p:nvSpPr>
          <p:spPr>
            <a:xfrm>
              <a:off x="724408" y="3072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Zdefiniowanie i zrozumienie problemu biznesowego</a:t>
              </a:r>
            </a:p>
          </p:txBody>
        </p:sp>
        <p:grpSp>
          <p:nvGrpSpPr>
            <p:cNvPr id="13" name="Group 13"/>
            <p:cNvGrpSpPr/>
            <p:nvPr/>
          </p:nvGrpSpPr>
          <p:grpSpPr>
            <a:xfrm>
              <a:off x="0" y="714042"/>
              <a:ext cx="641181" cy="587042"/>
              <a:chOff x="0" y="0"/>
              <a:chExt cx="887759" cy="812800"/>
            </a:xfrm>
          </p:grpSpPr>
          <p:sp>
            <p:nvSpPr>
              <p:cNvPr id="14" name="Freeform 14"/>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5" name="TextBox 15"/>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6" name="TextBox 16"/>
            <p:cNvSpPr txBox="1"/>
            <p:nvPr/>
          </p:nvSpPr>
          <p:spPr>
            <a:xfrm>
              <a:off x="724408" y="73684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Zbieranie danych</a:t>
              </a:r>
            </a:p>
          </p:txBody>
        </p:sp>
        <p:grpSp>
          <p:nvGrpSpPr>
            <p:cNvPr id="17" name="Group 17"/>
            <p:cNvGrpSpPr/>
            <p:nvPr/>
          </p:nvGrpSpPr>
          <p:grpSpPr>
            <a:xfrm>
              <a:off x="0" y="1424545"/>
              <a:ext cx="641181" cy="587042"/>
              <a:chOff x="0" y="0"/>
              <a:chExt cx="887759" cy="812800"/>
            </a:xfrm>
          </p:grpSpPr>
          <p:sp>
            <p:nvSpPr>
              <p:cNvPr id="18" name="Freeform 18"/>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9" name="TextBox 19"/>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20" name="TextBox 20"/>
            <p:cNvSpPr txBox="1"/>
            <p:nvPr/>
          </p:nvSpPr>
          <p:spPr>
            <a:xfrm>
              <a:off x="724408" y="1447344"/>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Czyszczenie oraz analiza danych</a:t>
              </a:r>
            </a:p>
          </p:txBody>
        </p:sp>
        <p:grpSp>
          <p:nvGrpSpPr>
            <p:cNvPr id="21" name="Group 21"/>
            <p:cNvGrpSpPr/>
            <p:nvPr/>
          </p:nvGrpSpPr>
          <p:grpSpPr>
            <a:xfrm>
              <a:off x="0" y="2135048"/>
              <a:ext cx="641181" cy="587042"/>
              <a:chOff x="0" y="0"/>
              <a:chExt cx="887759" cy="812800"/>
            </a:xfrm>
          </p:grpSpPr>
          <p:sp>
            <p:nvSpPr>
              <p:cNvPr id="22" name="Freeform 22"/>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3" name="TextBox 23"/>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724408" y="2157847"/>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Modelowanie danych</a:t>
              </a:r>
            </a:p>
          </p:txBody>
        </p:sp>
        <p:grpSp>
          <p:nvGrpSpPr>
            <p:cNvPr id="25" name="Group 25"/>
            <p:cNvGrpSpPr/>
            <p:nvPr/>
          </p:nvGrpSpPr>
          <p:grpSpPr>
            <a:xfrm>
              <a:off x="0" y="2845551"/>
              <a:ext cx="641181" cy="587042"/>
              <a:chOff x="0" y="0"/>
              <a:chExt cx="887759" cy="812800"/>
            </a:xfrm>
          </p:grpSpPr>
          <p:sp>
            <p:nvSpPr>
              <p:cNvPr id="26" name="Freeform 26"/>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7" name="TextBox 27"/>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724408" y="2868350"/>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Wizualizacja danych</a:t>
              </a:r>
            </a:p>
          </p:txBody>
        </p:sp>
        <p:grpSp>
          <p:nvGrpSpPr>
            <p:cNvPr id="29" name="Group 29"/>
            <p:cNvGrpSpPr/>
            <p:nvPr/>
          </p:nvGrpSpPr>
          <p:grpSpPr>
            <a:xfrm>
              <a:off x="0" y="3556054"/>
              <a:ext cx="641181" cy="587042"/>
              <a:chOff x="0" y="0"/>
              <a:chExt cx="887759" cy="812800"/>
            </a:xfrm>
          </p:grpSpPr>
          <p:sp>
            <p:nvSpPr>
              <p:cNvPr id="30" name="Freeform 3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31" name="TextBox 31"/>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724408" y="3578853"/>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131736" y="8639208"/>
            <a:ext cx="2729129" cy="2585849"/>
          </a:xfrm>
          <a:custGeom>
            <a:avLst/>
            <a:gdLst/>
            <a:ahLst/>
            <a:cxnLst/>
            <a:rect l="l" t="t" r="r" b="b"/>
            <a:pathLst>
              <a:path w="2729129" h="2585849">
                <a:moveTo>
                  <a:pt x="0" y="0"/>
                </a:moveTo>
                <a:lnTo>
                  <a:pt x="2729128" y="0"/>
                </a:lnTo>
                <a:lnTo>
                  <a:pt x="2729128"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4581283" y="376237"/>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7019979" y="-515033"/>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140980" y="102105"/>
            <a:ext cx="6152886" cy="10075867"/>
          </a:xfrm>
          <a:custGeom>
            <a:avLst/>
            <a:gdLst/>
            <a:ahLst/>
            <a:cxnLst/>
            <a:rect l="l" t="t" r="r" b="b"/>
            <a:pathLst>
              <a:path w="6152886" h="10075867">
                <a:moveTo>
                  <a:pt x="0" y="0"/>
                </a:moveTo>
                <a:lnTo>
                  <a:pt x="6152886" y="0"/>
                </a:lnTo>
                <a:lnTo>
                  <a:pt x="6152886" y="10075867"/>
                </a:lnTo>
                <a:lnTo>
                  <a:pt x="0" y="100758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6" name="Freeform 6"/>
          <p:cNvSpPr/>
          <p:nvPr/>
        </p:nvSpPr>
        <p:spPr>
          <a:xfrm>
            <a:off x="11767094" y="176501"/>
            <a:ext cx="6205200" cy="10001471"/>
          </a:xfrm>
          <a:custGeom>
            <a:avLst/>
            <a:gdLst/>
            <a:ahLst/>
            <a:cxnLst/>
            <a:rect l="l" t="t" r="r" b="b"/>
            <a:pathLst>
              <a:path w="6205200" h="10001471">
                <a:moveTo>
                  <a:pt x="0" y="0"/>
                </a:moveTo>
                <a:lnTo>
                  <a:pt x="6205200" y="0"/>
                </a:lnTo>
                <a:lnTo>
                  <a:pt x="6205200" y="10001471"/>
                </a:lnTo>
                <a:lnTo>
                  <a:pt x="0" y="100014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7591739" y="4767026"/>
            <a:ext cx="4033357" cy="77279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id="8" name="Picture 8"/>
          <p:cNvPicPr>
            <a:picLocks noChangeAspect="1"/>
          </p:cNvPicPr>
          <p:nvPr/>
        </p:nvPicPr>
        <p:blipFill>
          <a:blip r:embed="rId7"/>
          <a:srcRect/>
          <a:stretch>
            <a:fillRect/>
          </a:stretch>
        </p:blipFill>
        <p:spPr>
          <a:xfrm rot="-10800000">
            <a:off x="6293866" y="5072445"/>
            <a:ext cx="1400002" cy="273000"/>
          </a:xfrm>
          <a:prstGeom prst="rect">
            <a:avLst/>
          </a:prstGeom>
        </p:spPr>
      </p:pic>
      <p:pic>
        <p:nvPicPr>
          <p:cNvPr id="9" name="Picture 9"/>
          <p:cNvPicPr>
            <a:picLocks noChangeAspect="1"/>
          </p:cNvPicPr>
          <p:nvPr/>
        </p:nvPicPr>
        <p:blipFill>
          <a:blip r:embed="rId7"/>
          <a:srcRect/>
          <a:stretch>
            <a:fillRect/>
          </a:stretch>
        </p:blipFill>
        <p:spPr>
          <a:xfrm>
            <a:off x="10367092" y="7212929"/>
            <a:ext cx="1400002" cy="273000"/>
          </a:xfrm>
          <a:prstGeom prst="rect">
            <a:avLst/>
          </a:prstGeom>
        </p:spPr>
      </p:pic>
      <p:sp>
        <p:nvSpPr>
          <p:cNvPr id="10" name="TextBox 10"/>
          <p:cNvSpPr txBox="1"/>
          <p:nvPr/>
        </p:nvSpPr>
        <p:spPr>
          <a:xfrm>
            <a:off x="6758151" y="6548694"/>
            <a:ext cx="4033357" cy="1553845"/>
          </a:xfrm>
          <a:prstGeom prst="rect">
            <a:avLst/>
          </a:prstGeom>
        </p:spPr>
        <p:txBody>
          <a:bodyPr lIns="0" tIns="0" rIns="0" bIns="0" rtlCol="0" anchor="t">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468393" y="-1583142"/>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238834"/>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285001"/>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on Index</a:t>
              </a:r>
            </a:p>
          </p:txBody>
        </p:sp>
      </p:grpSp>
      <p:sp>
        <p:nvSpPr>
          <p:cNvPr id="8" name="Freeform 8"/>
          <p:cNvSpPr/>
          <p:nvPr/>
        </p:nvSpPr>
        <p:spPr>
          <a:xfrm>
            <a:off x="10353969" y="2446166"/>
            <a:ext cx="7394714" cy="7650743"/>
          </a:xfrm>
          <a:custGeom>
            <a:avLst/>
            <a:gdLst/>
            <a:ahLst/>
            <a:cxnLst/>
            <a:rect l="l" t="t" r="r" b="b"/>
            <a:pathLst>
              <a:path w="7394714" h="7650743">
                <a:moveTo>
                  <a:pt x="0" y="0"/>
                </a:moveTo>
                <a:lnTo>
                  <a:pt x="7394714" y="0"/>
                </a:lnTo>
                <a:lnTo>
                  <a:pt x="7394714" y="7650743"/>
                </a:lnTo>
                <a:lnTo>
                  <a:pt x="0" y="76507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202201"/>
            <a:ext cx="1142477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0" y="0"/>
            <a:ext cx="9107232" cy="10287000"/>
          </a:xfrm>
          <a:custGeom>
            <a:avLst/>
            <a:gdLst/>
            <a:ahLst/>
            <a:cxnLst/>
            <a:rect l="l" t="t" r="r" b="b"/>
            <a:pathLst>
              <a:path w="9107232" h="10287000">
                <a:moveTo>
                  <a:pt x="0" y="0"/>
                </a:moveTo>
                <a:lnTo>
                  <a:pt x="9107232" y="0"/>
                </a:lnTo>
                <a:lnTo>
                  <a:pt x="9107232" y="10287000"/>
                </a:lnTo>
                <a:lnTo>
                  <a:pt x="0" y="1028700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8888362">
            <a:off x="9240744" y="7972711"/>
            <a:ext cx="867012" cy="932271"/>
          </a:xfrm>
          <a:prstGeom prst="rect">
            <a:avLst/>
          </a:prstGeom>
        </p:spPr>
      </p:pic>
      <p:sp>
        <p:nvSpPr>
          <p:cNvPr id="6" name="TextBox 6"/>
          <p:cNvSpPr txBox="1"/>
          <p:nvPr/>
        </p:nvSpPr>
        <p:spPr>
          <a:xfrm>
            <a:off x="9674250" y="4803652"/>
            <a:ext cx="6279632"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id="7" name="TextBox 7"/>
          <p:cNvSpPr txBox="1"/>
          <p:nvPr/>
        </p:nvSpPr>
        <p:spPr>
          <a:xfrm>
            <a:off x="10288493" y="8290785"/>
            <a:ext cx="6279632" cy="772795"/>
          </a:xfrm>
          <a:prstGeom prst="rect">
            <a:avLst/>
          </a:prstGeom>
        </p:spPr>
        <p:txBody>
          <a:bodyPr lIns="0" tIns="0" rIns="0" bIns="0" rtlCol="0" anchor="t">
            <a:spAutoFit/>
          </a:bodyPr>
          <a:lstStyle/>
          <a:p>
            <a:pPr algn="ctr">
              <a:lnSpc>
                <a:spcPts val="3079"/>
              </a:lnSpc>
            </a:pPr>
            <a:r>
              <a:rPr lang="pl-PL" sz="2199" dirty="0">
                <a:solidFill>
                  <a:srgbClr val="FFFFFF"/>
                </a:solidFill>
                <a:latin typeface="Emblema One"/>
              </a:rPr>
              <a:t>d</a:t>
            </a:r>
            <a:r>
              <a:rPr lang="en-US" sz="2199" dirty="0">
                <a:solidFill>
                  <a:srgbClr val="FFFFFF"/>
                </a:solidFill>
                <a:latin typeface="Emblema One"/>
              </a:rPr>
              <a:t>o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join()</a:t>
            </a:r>
            <a:r>
              <a:rPr lang="en-US" sz="2199" dirty="0">
                <a:solidFill>
                  <a:srgbClr val="FFFFFF"/>
                </a:solidFill>
                <a:latin typeface="Emblema One"/>
              </a:rPr>
              <a:t> </a:t>
            </a:r>
            <a:r>
              <a:rPr lang="en-US" sz="2199" dirty="0" err="1">
                <a:solidFill>
                  <a:srgbClr val="FFFFFF"/>
                </a:solidFill>
                <a:latin typeface="Emblema One"/>
              </a:rPr>
              <a:t>możliwe</a:t>
            </a:r>
            <a:r>
              <a:rPr lang="en-US" sz="2199" dirty="0">
                <a:solidFill>
                  <a:srgbClr val="FFFFFF"/>
                </a:solidFill>
                <a:latin typeface="Emblema One"/>
              </a:rPr>
              <a:t> jest </a:t>
            </a:r>
            <a:r>
              <a:rPr lang="en-US" sz="2199" dirty="0" err="1">
                <a:solidFill>
                  <a:srgbClr val="FFFFFF"/>
                </a:solidFill>
                <a:latin typeface="Emblema One"/>
              </a:rPr>
              <a:t>przekazanie</a:t>
            </a:r>
            <a:r>
              <a:rPr lang="en-US" sz="2199" dirty="0">
                <a:solidFill>
                  <a:srgbClr val="FFFFFF"/>
                </a:solidFill>
                <a:latin typeface="Emblema One"/>
              </a:rPr>
              <a:t> list</a:t>
            </a:r>
            <a:r>
              <a:rPr lang="pl-PL" sz="2199" dirty="0">
                <a:solidFill>
                  <a:srgbClr val="FFFFFF"/>
                </a:solidFill>
                <a:latin typeface="Emblema One"/>
              </a:rPr>
              <a:t>y</a:t>
            </a:r>
            <a:r>
              <a:rPr lang="en-US" sz="2199" dirty="0">
                <a:solidFill>
                  <a:srgbClr val="FFFFFF"/>
                </a:solidFill>
                <a:latin typeface="Emblema One"/>
              </a:rPr>
              <a:t> </a:t>
            </a:r>
            <a:r>
              <a:rPr lang="en-US" sz="2199" dirty="0" err="1">
                <a:solidFill>
                  <a:srgbClr val="FFFFFF"/>
                </a:solidFill>
                <a:latin typeface="Emblema One"/>
              </a:rPr>
              <a:t>tablic</a:t>
            </a:r>
            <a:endParaRPr lang="en-US" sz="2199" dirty="0">
              <a:solidFill>
                <a:srgbClr val="FFFFFF"/>
              </a:solidFill>
              <a:latin typeface="Emblema One"/>
            </a:endParaRPr>
          </a:p>
        </p:txBody>
      </p:sp>
      <p:pic>
        <p:nvPicPr>
          <p:cNvPr id="8" name="Picture 8"/>
          <p:cNvPicPr>
            <a:picLocks noChangeAspect="1"/>
          </p:cNvPicPr>
          <p:nvPr/>
        </p:nvPicPr>
        <p:blipFill>
          <a:blip r:embed="rId5"/>
          <a:srcRect/>
          <a:stretch>
            <a:fillRect/>
          </a:stretch>
        </p:blipFill>
        <p:spPr>
          <a:xfrm rot="8888362">
            <a:off x="9287970" y="4052631"/>
            <a:ext cx="867012" cy="93227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43999"/>
            </a:blip>
            <a:stretch>
              <a:fillRect/>
            </a:stretch>
          </a:blipFill>
        </p:spPr>
        <p:txBody>
          <a:bodyPr/>
          <a:lstStyle/>
          <a:p>
            <a:endParaRPr lang="pl-PL"/>
          </a:p>
        </p:txBody>
      </p:sp>
      <p:sp>
        <p:nvSpPr>
          <p:cNvPr id="4" name="Freeform 4"/>
          <p:cNvSpPr/>
          <p:nvPr/>
        </p:nvSpPr>
        <p:spPr>
          <a:xfrm rot="313119">
            <a:off x="3214956" y="3087831"/>
            <a:ext cx="5693252" cy="5444172"/>
          </a:xfrm>
          <a:custGeom>
            <a:avLst/>
            <a:gdLst/>
            <a:ahLst/>
            <a:cxnLst/>
            <a:rect l="l" t="t" r="r" b="b"/>
            <a:pathLst>
              <a:path w="5693252" h="5444172">
                <a:moveTo>
                  <a:pt x="0" y="0"/>
                </a:moveTo>
                <a:lnTo>
                  <a:pt x="5693251" y="0"/>
                </a:lnTo>
                <a:lnTo>
                  <a:pt x="5693251"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Concatenating</a:t>
              </a:r>
            </a:p>
          </p:txBody>
        </p:sp>
      </p:grpSp>
      <p:sp>
        <p:nvSpPr>
          <p:cNvPr id="8" name="Freeform 8"/>
          <p:cNvSpPr/>
          <p:nvPr/>
        </p:nvSpPr>
        <p:spPr>
          <a:xfrm>
            <a:off x="274193" y="1135122"/>
            <a:ext cx="5057260" cy="9151878"/>
          </a:xfrm>
          <a:custGeom>
            <a:avLst/>
            <a:gdLst/>
            <a:ahLst/>
            <a:cxnLst/>
            <a:rect l="l" t="t" r="r" b="b"/>
            <a:pathLst>
              <a:path w="5057260" h="9151878">
                <a:moveTo>
                  <a:pt x="0" y="0"/>
                </a:moveTo>
                <a:lnTo>
                  <a:pt x="5057260" y="0"/>
                </a:lnTo>
                <a:lnTo>
                  <a:pt x="5057260" y="9151878"/>
                </a:lnTo>
                <a:lnTo>
                  <a:pt x="0" y="915187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841862" y="1959032"/>
            <a:ext cx="8319917" cy="7701771"/>
          </a:xfrm>
          <a:custGeom>
            <a:avLst/>
            <a:gdLst/>
            <a:ahLst/>
            <a:cxnLst/>
            <a:rect l="l" t="t" r="r" b="b"/>
            <a:pathLst>
              <a:path w="8319917" h="7701771">
                <a:moveTo>
                  <a:pt x="0" y="0"/>
                </a:moveTo>
                <a:lnTo>
                  <a:pt x="8319918" y="0"/>
                </a:lnTo>
                <a:lnTo>
                  <a:pt x="8319918" y="7701771"/>
                </a:lnTo>
                <a:lnTo>
                  <a:pt x="0" y="77017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7"/>
          <a:srcRect/>
          <a:stretch>
            <a:fillRect/>
          </a:stretch>
        </p:blipFill>
        <p:spPr>
          <a:xfrm rot="646861">
            <a:off x="7609824" y="3625261"/>
            <a:ext cx="1614037" cy="1735524"/>
          </a:xfrm>
          <a:prstGeom prst="rect">
            <a:avLst/>
          </a:prstGeom>
        </p:spPr>
      </p:pic>
      <p:pic>
        <p:nvPicPr>
          <p:cNvPr id="11" name="Picture 11"/>
          <p:cNvPicPr>
            <a:picLocks noChangeAspect="1"/>
          </p:cNvPicPr>
          <p:nvPr/>
        </p:nvPicPr>
        <p:blipFill>
          <a:blip r:embed="rId8"/>
          <a:srcRect/>
          <a:stretch>
            <a:fillRect/>
          </a:stretch>
        </p:blipFill>
        <p:spPr>
          <a:xfrm rot="8339938">
            <a:off x="5685345" y="4074729"/>
            <a:ext cx="1908553" cy="333997"/>
          </a:xfrm>
          <a:prstGeom prst="rect">
            <a:avLst/>
          </a:prstGeom>
        </p:spPr>
      </p:pic>
      <p:sp>
        <p:nvSpPr>
          <p:cNvPr id="12" name="TextBox 12"/>
          <p:cNvSpPr txBox="1"/>
          <p:nvPr/>
        </p:nvSpPr>
        <p:spPr>
          <a:xfrm>
            <a:off x="6699931" y="2874438"/>
            <a:ext cx="1538890"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5282734" y="103980"/>
            <a:ext cx="7722532" cy="10079040"/>
          </a:xfrm>
          <a:custGeom>
            <a:avLst/>
            <a:gdLst/>
            <a:ahLst/>
            <a:cxnLst/>
            <a:rect l="l" t="t" r="r" b="b"/>
            <a:pathLst>
              <a:path w="7722532" h="10079040">
                <a:moveTo>
                  <a:pt x="0" y="0"/>
                </a:moveTo>
                <a:lnTo>
                  <a:pt x="7722532" y="0"/>
                </a:lnTo>
                <a:lnTo>
                  <a:pt x="7722532" y="10079040"/>
                </a:lnTo>
                <a:lnTo>
                  <a:pt x="0" y="1007904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178567" y="376996"/>
            <a:ext cx="3104166"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DataFrame</a:t>
            </a:r>
          </a:p>
        </p:txBody>
      </p:sp>
      <p:pic>
        <p:nvPicPr>
          <p:cNvPr id="8" name="Picture 8"/>
          <p:cNvPicPr>
            <a:picLocks noChangeAspect="1"/>
          </p:cNvPicPr>
          <p:nvPr/>
        </p:nvPicPr>
        <p:blipFill>
          <a:blip r:embed="rId6"/>
          <a:srcRect/>
          <a:stretch>
            <a:fillRect/>
          </a:stretch>
        </p:blipFill>
        <p:spPr>
          <a:xfrm rot="8339938">
            <a:off x="12880743" y="6725354"/>
            <a:ext cx="1908553" cy="333997"/>
          </a:xfrm>
          <a:prstGeom prst="rect">
            <a:avLst/>
          </a:prstGeom>
        </p:spPr>
      </p:pic>
      <p:sp>
        <p:nvSpPr>
          <p:cNvPr id="9" name="TextBox 9"/>
          <p:cNvSpPr txBox="1"/>
          <p:nvPr/>
        </p:nvSpPr>
        <p:spPr>
          <a:xfrm>
            <a:off x="13005266" y="5367450"/>
            <a:ext cx="5651223"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Replacing Values</a:t>
              </a:r>
            </a:p>
          </p:txBody>
        </p:sp>
      </p:grpSp>
      <p:sp>
        <p:nvSpPr>
          <p:cNvPr id="7" name="Freeform 7"/>
          <p:cNvSpPr/>
          <p:nvPr/>
        </p:nvSpPr>
        <p:spPr>
          <a:xfrm>
            <a:off x="6444304" y="1142945"/>
            <a:ext cx="5331815" cy="9013935"/>
          </a:xfrm>
          <a:custGeom>
            <a:avLst/>
            <a:gdLst/>
            <a:ahLst/>
            <a:cxnLst/>
            <a:rect l="l" t="t" r="r" b="b"/>
            <a:pathLst>
              <a:path w="5331815" h="9013935">
                <a:moveTo>
                  <a:pt x="0" y="0"/>
                </a:moveTo>
                <a:lnTo>
                  <a:pt x="5331815" y="0"/>
                </a:lnTo>
                <a:lnTo>
                  <a:pt x="5331815" y="9013935"/>
                </a:lnTo>
                <a:lnTo>
                  <a:pt x="0" y="901393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142447">
            <a:off x="5278627" y="7200720"/>
            <a:ext cx="1140760" cy="1226624"/>
          </a:xfrm>
          <a:prstGeom prst="rect">
            <a:avLst/>
          </a:prstGeom>
        </p:spPr>
      </p:pic>
      <p:sp>
        <p:nvSpPr>
          <p:cNvPr id="9" name="TextBox 9"/>
          <p:cNvSpPr txBox="1"/>
          <p:nvPr/>
        </p:nvSpPr>
        <p:spPr>
          <a:xfrm>
            <a:off x="0" y="5095454"/>
            <a:ext cx="6444304"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60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Renaming Axis Indexes</a:t>
              </a:r>
            </a:p>
          </p:txBody>
        </p:sp>
      </p:grpSp>
      <p:sp>
        <p:nvSpPr>
          <p:cNvPr id="8" name="Freeform 8"/>
          <p:cNvSpPr/>
          <p:nvPr/>
        </p:nvSpPr>
        <p:spPr>
          <a:xfrm>
            <a:off x="10800052" y="1028700"/>
            <a:ext cx="6459248" cy="9035551"/>
          </a:xfrm>
          <a:custGeom>
            <a:avLst/>
            <a:gdLst/>
            <a:ahLst/>
            <a:cxnLst/>
            <a:rect l="l" t="t" r="r" b="b"/>
            <a:pathLst>
              <a:path w="6459248" h="9035551">
                <a:moveTo>
                  <a:pt x="0" y="0"/>
                </a:moveTo>
                <a:lnTo>
                  <a:pt x="6459248" y="0"/>
                </a:lnTo>
                <a:lnTo>
                  <a:pt x="6459248" y="9035551"/>
                </a:lnTo>
                <a:lnTo>
                  <a:pt x="0" y="9035551"/>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851987" y="3685196"/>
            <a:ext cx="8496300" cy="2082165"/>
          </a:xfrm>
          <a:prstGeom prst="rect">
            <a:avLst/>
          </a:prstGeom>
        </p:spPr>
        <p:txBody>
          <a:bodyPr lIns="0" tIns="0" rIns="0" bIns="0" rtlCol="0" anchor="t">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id="10" name="Picture 10"/>
          <p:cNvPicPr>
            <a:picLocks noChangeAspect="1"/>
          </p:cNvPicPr>
          <p:nvPr/>
        </p:nvPicPr>
        <p:blipFill>
          <a:blip r:embed="rId6"/>
          <a:srcRect/>
          <a:stretch>
            <a:fillRect/>
          </a:stretch>
        </p:blipFill>
        <p:spPr>
          <a:xfrm>
            <a:off x="9400050" y="4466810"/>
            <a:ext cx="1400002" cy="273000"/>
          </a:xfrm>
          <a:prstGeom prst="rect">
            <a:avLst/>
          </a:prstGeom>
        </p:spPr>
      </p:pic>
      <p:pic>
        <p:nvPicPr>
          <p:cNvPr id="11" name="Picture 11"/>
          <p:cNvPicPr>
            <a:picLocks noChangeAspect="1"/>
          </p:cNvPicPr>
          <p:nvPr/>
        </p:nvPicPr>
        <p:blipFill>
          <a:blip r:embed="rId6"/>
          <a:srcRect/>
          <a:stretch>
            <a:fillRect/>
          </a:stretch>
        </p:blipFill>
        <p:spPr>
          <a:xfrm>
            <a:off x="9400050" y="7348723"/>
            <a:ext cx="1400002" cy="273000"/>
          </a:xfrm>
          <a:prstGeom prst="rect">
            <a:avLst/>
          </a:prstGeom>
        </p:spPr>
      </p:pic>
      <p:sp>
        <p:nvSpPr>
          <p:cNvPr id="12" name="TextBox 12"/>
          <p:cNvSpPr txBox="1"/>
          <p:nvPr/>
        </p:nvSpPr>
        <p:spPr>
          <a:xfrm>
            <a:off x="903750" y="6839428"/>
            <a:ext cx="8496300" cy="1717586"/>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podobny</a:t>
            </a:r>
            <a:r>
              <a:rPr lang="en-US" sz="2400" dirty="0">
                <a:solidFill>
                  <a:srgbClr val="FFFFFF"/>
                </a:solidFill>
                <a:latin typeface="Emblema One"/>
              </a:rPr>
              <a:t> </a:t>
            </a:r>
            <a:r>
              <a:rPr lang="en-US" sz="2400" dirty="0" err="1">
                <a:solidFill>
                  <a:srgbClr val="FFFFFF"/>
                </a:solidFill>
                <a:latin typeface="Emblema One"/>
              </a:rPr>
              <a:t>resultat</a:t>
            </a:r>
            <a:r>
              <a:rPr lang="en-US" sz="2400" dirty="0">
                <a:solidFill>
                  <a:srgbClr val="FFFFFF"/>
                </a:solidFill>
                <a:latin typeface="Emblema One"/>
              </a:rPr>
              <a:t> </a:t>
            </a:r>
            <a:r>
              <a:rPr lang="en-US" sz="2400" dirty="0" err="1">
                <a:solidFill>
                  <a:srgbClr val="FFFFFF"/>
                </a:solidFill>
                <a:latin typeface="Emblema One"/>
              </a:rPr>
              <a:t>możemy</a:t>
            </a:r>
            <a:r>
              <a:rPr lang="en-US" sz="2400" dirty="0">
                <a:solidFill>
                  <a:srgbClr val="FFFFFF"/>
                </a:solidFill>
                <a:latin typeface="Emblema One"/>
              </a:rPr>
              <a:t> </a:t>
            </a:r>
            <a:r>
              <a:rPr lang="en-US" sz="2400" dirty="0" err="1">
                <a:solidFill>
                  <a:srgbClr val="FFFFFF"/>
                </a:solidFill>
                <a:latin typeface="Emblema One"/>
              </a:rPr>
              <a:t>uzyskać</a:t>
            </a:r>
            <a:r>
              <a:rPr lang="en-US" sz="2400" dirty="0">
                <a:solidFill>
                  <a:srgbClr val="FFFFFF"/>
                </a:solidFill>
                <a:latin typeface="Emblema One"/>
              </a:rPr>
              <a:t> </a:t>
            </a:r>
            <a:r>
              <a:rPr lang="en-US" sz="2400" dirty="0" err="1">
                <a:solidFill>
                  <a:srgbClr val="FFFFFF"/>
                </a:solidFill>
                <a:latin typeface="Emblema One"/>
              </a:rPr>
              <a:t>metodą</a:t>
            </a:r>
            <a:r>
              <a:rPr lang="en-US" sz="2400" dirty="0">
                <a:solidFill>
                  <a:srgbClr val="FFFFFF"/>
                </a:solidFill>
                <a:latin typeface="Emblema One"/>
              </a:rPr>
              <a:t> </a:t>
            </a:r>
            <a:r>
              <a:rPr lang="en-US" sz="2400" dirty="0">
                <a:solidFill>
                  <a:srgbClr val="38B6FF"/>
                </a:solidFill>
                <a:latin typeface="Emblema One"/>
              </a:rPr>
              <a:t>rename()</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a:t>
            </a:r>
            <a:r>
              <a:rPr lang="en-US" sz="2400" dirty="0" err="1">
                <a:solidFill>
                  <a:srgbClr val="FFFFFF"/>
                </a:solidFill>
                <a:latin typeface="Emblema One"/>
              </a:rPr>
              <a:t>nam</a:t>
            </a:r>
            <a:r>
              <a:rPr lang="en-US" sz="2400" dirty="0">
                <a:solidFill>
                  <a:srgbClr val="FFFFFF"/>
                </a:solidFill>
                <a:latin typeface="Emblema One"/>
              </a:rPr>
              <a:t> </a:t>
            </a:r>
            <a:r>
              <a:rPr lang="en-US" sz="2400" dirty="0" err="1">
                <a:solidFill>
                  <a:srgbClr val="FFFFFF"/>
                </a:solidFill>
                <a:latin typeface="Emblema One"/>
              </a:rPr>
              <a:t>zastosować</a:t>
            </a:r>
            <a:r>
              <a:rPr lang="en-US" sz="2400" dirty="0">
                <a:solidFill>
                  <a:srgbClr val="FFFFFF"/>
                </a:solidFill>
                <a:latin typeface="Emblema One"/>
              </a:rPr>
              <a:t> </a:t>
            </a:r>
            <a:r>
              <a:rPr lang="pl-PL" sz="2400" dirty="0">
                <a:solidFill>
                  <a:srgbClr val="FFFFFF"/>
                </a:solidFill>
                <a:latin typeface="Emblema One"/>
              </a:rPr>
              <a:t>różne</a:t>
            </a:r>
            <a:r>
              <a:rPr lang="en-US" sz="2400" dirty="0">
                <a:solidFill>
                  <a:srgbClr val="FFFFFF"/>
                </a:solidFill>
                <a:latin typeface="Emblema One"/>
              </a:rPr>
              <a:t> </a:t>
            </a:r>
            <a:r>
              <a:rPr lang="en-US" sz="2400" dirty="0" err="1">
                <a:solidFill>
                  <a:srgbClr val="FFFFFF"/>
                </a:solidFill>
                <a:latin typeface="Emblema One"/>
              </a:rPr>
              <a:t>funkcję</a:t>
            </a:r>
            <a:r>
              <a:rPr lang="pl-PL" sz="2400" dirty="0">
                <a:solidFill>
                  <a:srgbClr val="FFFFFF"/>
                </a:solidFill>
                <a:latin typeface="Emblema One"/>
              </a:rPr>
              <a:t> odpowiednio</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indeksów</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kolumn</a:t>
            </a:r>
            <a:r>
              <a:rPr lang="en-US" sz="2400" dirty="0">
                <a:solidFill>
                  <a:srgbClr val="FFFFFF"/>
                </a:solidFill>
                <a:latin typeface="Emblema One"/>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String Object Methods</a:t>
              </a:r>
            </a:p>
          </p:txBody>
        </p:sp>
      </p:grpSp>
      <p:sp>
        <p:nvSpPr>
          <p:cNvPr id="9" name="Freeform 9"/>
          <p:cNvSpPr/>
          <p:nvPr/>
        </p:nvSpPr>
        <p:spPr>
          <a:xfrm>
            <a:off x="5992282" y="1186475"/>
            <a:ext cx="6303436" cy="9004909"/>
          </a:xfrm>
          <a:custGeom>
            <a:avLst/>
            <a:gdLst/>
            <a:ahLst/>
            <a:cxnLst/>
            <a:rect l="l" t="t" r="r" b="b"/>
            <a:pathLst>
              <a:path w="6303436" h="9004909">
                <a:moveTo>
                  <a:pt x="0" y="0"/>
                </a:moveTo>
                <a:lnTo>
                  <a:pt x="6303436" y="0"/>
                </a:lnTo>
                <a:lnTo>
                  <a:pt x="6303436" y="9004909"/>
                </a:lnTo>
                <a:lnTo>
                  <a:pt x="0" y="9004909"/>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247341">
            <a:off x="12496013" y="2910598"/>
            <a:ext cx="1085519" cy="1167225"/>
          </a:xfrm>
          <a:prstGeom prst="rect">
            <a:avLst/>
          </a:prstGeom>
        </p:spPr>
      </p:pic>
      <p:sp>
        <p:nvSpPr>
          <p:cNvPr id="11" name="TextBox 11"/>
          <p:cNvSpPr txBox="1"/>
          <p:nvPr/>
        </p:nvSpPr>
        <p:spPr>
          <a:xfrm>
            <a:off x="12295718" y="3819946"/>
            <a:ext cx="5931709" cy="8248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id="12" name="Picture 12"/>
          <p:cNvPicPr>
            <a:picLocks noChangeAspect="1"/>
          </p:cNvPicPr>
          <p:nvPr/>
        </p:nvPicPr>
        <p:blipFill>
          <a:blip r:embed="rId6"/>
          <a:srcRect/>
          <a:stretch>
            <a:fillRect/>
          </a:stretch>
        </p:blipFill>
        <p:spPr>
          <a:xfrm rot="-824406">
            <a:off x="4195230" y="5310349"/>
            <a:ext cx="1614037" cy="1735524"/>
          </a:xfrm>
          <a:prstGeom prst="rect">
            <a:avLst/>
          </a:prstGeom>
        </p:spPr>
      </p:pic>
      <p:sp>
        <p:nvSpPr>
          <p:cNvPr id="13" name="TextBox 13"/>
          <p:cNvSpPr txBox="1"/>
          <p:nvPr/>
        </p:nvSpPr>
        <p:spPr>
          <a:xfrm>
            <a:off x="-141998" y="3767923"/>
            <a:ext cx="632863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366994"/>
                </a:solidFill>
                <a:latin typeface="Emblema One"/>
              </a:rPr>
              <a:t>MatPlotLib</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rot="233126">
            <a:off x="5523931" y="2918965"/>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Matplotib- wprowadzenie oraz instalacja</a:t>
            </a:r>
          </a:p>
        </p:txBody>
      </p:sp>
      <p:sp>
        <p:nvSpPr>
          <p:cNvPr id="9" name="TextBox 9"/>
          <p:cNvSpPr txBox="1"/>
          <p:nvPr/>
        </p:nvSpPr>
        <p:spPr>
          <a:xfrm>
            <a:off x="583769" y="1250820"/>
            <a:ext cx="12576534"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Matplotlib jest to biblioteka Python-a umożliwiająca tworzenie wykresów i wizualizację danych. Pozwala na generowanie różnych typów wykresów. Oferuje elastyczność i szeroki zakres możliwości dostosowywania wykresów do swoich potrzeb.</a:t>
            </a:r>
          </a:p>
        </p:txBody>
      </p:sp>
      <p:sp>
        <p:nvSpPr>
          <p:cNvPr id="10" name="TextBox 10"/>
          <p:cNvSpPr txBox="1"/>
          <p:nvPr/>
        </p:nvSpPr>
        <p:spPr>
          <a:xfrm>
            <a:off x="8981691" y="3432093"/>
            <a:ext cx="7960107" cy="4860925"/>
          </a:xfrm>
          <a:prstGeom prst="rect">
            <a:avLst/>
          </a:prstGeom>
        </p:spPr>
        <p:txBody>
          <a:bodyPr lIns="0" tIns="0" rIns="0" bIns="0" rtlCol="0" anchor="t">
            <a:spAutoFit/>
          </a:bodyPr>
          <a:lstStyle/>
          <a:p>
            <a:pPr>
              <a:lnSpc>
                <a:spcPts val="3499"/>
              </a:lnSpc>
            </a:pPr>
            <a:endParaRP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matplotlib</a:t>
            </a:r>
          </a:p>
          <a:p>
            <a:pPr marL="539749" lvl="1" indent="-269875">
              <a:lnSpc>
                <a:spcPts val="3499"/>
              </a:lnSpc>
              <a:buFont typeface="Arial"/>
              <a:buChar char="•"/>
            </a:pPr>
            <a:r>
              <a:rPr lang="en-US" sz="2499">
                <a:solidFill>
                  <a:srgbClr val="FFFFFF"/>
                </a:solidFill>
                <a:latin typeface="Emblema One"/>
              </a:rPr>
              <a:t>Przyjęło się importować bibliotekę Pandas w poniższy sposób:</a:t>
            </a:r>
          </a:p>
          <a:p>
            <a:pPr marL="1079499" lvl="2" indent="-359833">
              <a:lnSpc>
                <a:spcPts val="3499"/>
              </a:lnSpc>
              <a:buFont typeface="Arial"/>
              <a:buChar char="⚬"/>
            </a:pPr>
            <a:r>
              <a:rPr lang="en-US" sz="2499">
                <a:solidFill>
                  <a:srgbClr val="38B6FF"/>
                </a:solidFill>
                <a:latin typeface="Paytone One"/>
              </a:rPr>
              <a:t>import matplotlib.pyplot as plt </a:t>
            </a:r>
            <a:r>
              <a:rPr lang="en-US" sz="2499">
                <a:solidFill>
                  <a:srgbClr val="FFFFFF"/>
                </a:solidFill>
                <a:latin typeface="Paytone One"/>
              </a:rPr>
              <a:t>(w submodule pyplot znajduję się znacząca większość istotnej funkcjonalności całej biblioteki)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7998751" y="-2108416"/>
            <a:ext cx="9054625" cy="8058616"/>
          </a:xfrm>
          <a:custGeom>
            <a:avLst/>
            <a:gdLst/>
            <a:ahLst/>
            <a:cxnLst/>
            <a:rect l="l" t="t" r="r" b="b"/>
            <a:pathLst>
              <a:path w="9054625" h="8058616">
                <a:moveTo>
                  <a:pt x="0" y="0"/>
                </a:moveTo>
                <a:lnTo>
                  <a:pt x="9054624" y="0"/>
                </a:lnTo>
                <a:lnTo>
                  <a:pt x="9054624" y="8058616"/>
                </a:lnTo>
                <a:lnTo>
                  <a:pt x="0" y="8058616"/>
                </a:lnTo>
                <a:lnTo>
                  <a:pt x="0" y="0"/>
                </a:lnTo>
                <a:close/>
              </a:path>
            </a:pathLst>
          </a:custGeom>
          <a:blipFill>
            <a:blip r:embed="rId2">
              <a:alphaModFix amt="56000"/>
            </a:blip>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alphaModFix amt="65999"/>
            </a:blip>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AutoShape 5"/>
          <p:cNvSpPr/>
          <p:nvPr/>
        </p:nvSpPr>
        <p:spPr>
          <a:xfrm>
            <a:off x="284031" y="1939942"/>
            <a:ext cx="10278860" cy="1905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283996" y="253365"/>
            <a:ext cx="16378919" cy="1464945"/>
          </a:xfrm>
          <a:prstGeom prst="rect">
            <a:avLst/>
          </a:prstGeom>
        </p:spPr>
        <p:txBody>
          <a:bodyPr lIns="0" tIns="0" rIns="0" bIns="0" rtlCol="0" anchor="t">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id="7" name="Group 7"/>
          <p:cNvGrpSpPr/>
          <p:nvPr/>
        </p:nvGrpSpPr>
        <p:grpSpPr>
          <a:xfrm>
            <a:off x="156869" y="2178067"/>
            <a:ext cx="18008566" cy="5711491"/>
            <a:chOff x="0" y="0"/>
            <a:chExt cx="24011421" cy="7615321"/>
          </a:xfrm>
        </p:grpSpPr>
        <p:grpSp>
          <p:nvGrpSpPr>
            <p:cNvPr id="8" name="Group 8"/>
            <p:cNvGrpSpPr/>
            <p:nvPr/>
          </p:nvGrpSpPr>
          <p:grpSpPr>
            <a:xfrm>
              <a:off x="0" y="0"/>
              <a:ext cx="1146278" cy="705407"/>
              <a:chOff x="0" y="0"/>
              <a:chExt cx="1320790" cy="812800"/>
            </a:xfrm>
          </p:grpSpPr>
          <p:sp>
            <p:nvSpPr>
              <p:cNvPr id="9" name="Freeform 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0" name="TextBox 1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467025" y="66318"/>
              <a:ext cx="466867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E-commerce</a:t>
              </a:r>
            </a:p>
          </p:txBody>
        </p:sp>
        <p:sp>
          <p:nvSpPr>
            <p:cNvPr id="12" name="TextBox 12"/>
            <p:cNvSpPr txBox="1"/>
            <p:nvPr/>
          </p:nvSpPr>
          <p:spPr>
            <a:xfrm>
              <a:off x="1467025" y="657782"/>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id="13" name="Group 13"/>
            <p:cNvGrpSpPr/>
            <p:nvPr/>
          </p:nvGrpSpPr>
          <p:grpSpPr>
            <a:xfrm>
              <a:off x="0" y="2314074"/>
              <a:ext cx="1146278" cy="705407"/>
              <a:chOff x="0" y="0"/>
              <a:chExt cx="1320790" cy="812800"/>
            </a:xfrm>
          </p:grpSpPr>
          <p:sp>
            <p:nvSpPr>
              <p:cNvPr id="14" name="Freeform 14"/>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5" name="TextBox 15"/>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1467025" y="2380392"/>
              <a:ext cx="6288500"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Spedycja oraz logistyka</a:t>
              </a:r>
            </a:p>
          </p:txBody>
        </p:sp>
        <p:sp>
          <p:nvSpPr>
            <p:cNvPr id="17" name="TextBox 17"/>
            <p:cNvSpPr txBox="1"/>
            <p:nvPr/>
          </p:nvSpPr>
          <p:spPr>
            <a:xfrm>
              <a:off x="1467025" y="2971856"/>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id="18" name="Group 18"/>
            <p:cNvGrpSpPr/>
            <p:nvPr/>
          </p:nvGrpSpPr>
          <p:grpSpPr>
            <a:xfrm>
              <a:off x="0" y="4628147"/>
              <a:ext cx="1146278" cy="705407"/>
              <a:chOff x="0" y="0"/>
              <a:chExt cx="1320790" cy="812800"/>
            </a:xfrm>
          </p:grpSpPr>
          <p:sp>
            <p:nvSpPr>
              <p:cNvPr id="19" name="Freeform 1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20" name="TextBox 2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1467025" y="4694466"/>
              <a:ext cx="799970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Finanse oraz ubezpieczenia</a:t>
              </a:r>
            </a:p>
          </p:txBody>
        </p:sp>
        <p:sp>
          <p:nvSpPr>
            <p:cNvPr id="22" name="TextBox 22"/>
            <p:cNvSpPr txBox="1"/>
            <p:nvPr/>
          </p:nvSpPr>
          <p:spPr>
            <a:xfrm>
              <a:off x="1467025" y="5285929"/>
              <a:ext cx="22544396" cy="2329392"/>
            </a:xfrm>
            <a:prstGeom prst="rect">
              <a:avLst/>
            </a:prstGeom>
          </p:spPr>
          <p:txBody>
            <a:bodyPr lIns="0" tIns="0" rIns="0" bIns="0" rtlCol="0" anchor="t">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476557" y="2005251"/>
            <a:ext cx="8667443" cy="8149763"/>
          </a:xfrm>
          <a:custGeom>
            <a:avLst/>
            <a:gdLst/>
            <a:ahLst/>
            <a:cxnLst/>
            <a:rect l="l" t="t" r="r" b="b"/>
            <a:pathLst>
              <a:path w="8667443" h="8149763">
                <a:moveTo>
                  <a:pt x="0" y="0"/>
                </a:moveTo>
                <a:lnTo>
                  <a:pt x="8667443" y="0"/>
                </a:lnTo>
                <a:lnTo>
                  <a:pt x="8667443" y="8149763"/>
                </a:lnTo>
                <a:lnTo>
                  <a:pt x="0" y="814976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9317608">
            <a:off x="4816594" y="2358882"/>
            <a:ext cx="1908553" cy="333997"/>
          </a:xfrm>
          <a:prstGeom prst="rect">
            <a:avLst/>
          </a:prstGeom>
        </p:spPr>
      </p:pic>
      <p:sp>
        <p:nvSpPr>
          <p:cNvPr id="7" name="Freeform 7"/>
          <p:cNvSpPr/>
          <p:nvPr/>
        </p:nvSpPr>
        <p:spPr>
          <a:xfrm rot="-10800000">
            <a:off x="9254811" y="2763332"/>
            <a:ext cx="188974" cy="1299193"/>
          </a:xfrm>
          <a:custGeom>
            <a:avLst/>
            <a:gdLst/>
            <a:ahLst/>
            <a:cxnLst/>
            <a:rect l="l" t="t" r="r" b="b"/>
            <a:pathLst>
              <a:path w="188974" h="1299193">
                <a:moveTo>
                  <a:pt x="0" y="0"/>
                </a:moveTo>
                <a:lnTo>
                  <a:pt x="188973" y="0"/>
                </a:lnTo>
                <a:lnTo>
                  <a:pt x="188973" y="1299193"/>
                </a:lnTo>
                <a:lnTo>
                  <a:pt x="0" y="1299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grpSp>
        <p:nvGrpSpPr>
          <p:cNvPr id="8" name="Group 8"/>
          <p:cNvGrpSpPr/>
          <p:nvPr/>
        </p:nvGrpSpPr>
        <p:grpSpPr>
          <a:xfrm>
            <a:off x="476522" y="162363"/>
            <a:ext cx="16465276" cy="794439"/>
            <a:chOff x="0" y="0"/>
            <a:chExt cx="21953702" cy="1059253"/>
          </a:xfrm>
        </p:grpSpPr>
        <p:sp>
          <p:nvSpPr>
            <p:cNvPr id="9" name="AutoShape 9"/>
            <p:cNvSpPr/>
            <p:nvPr/>
          </p:nvSpPr>
          <p:spPr>
            <a:xfrm>
              <a:off x="47" y="1033853"/>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0"/>
              <a:ext cx="21953702" cy="852424"/>
            </a:xfrm>
            <a:prstGeom prst="rect">
              <a:avLst/>
            </a:prstGeom>
          </p:spPr>
          <p:txBody>
            <a:bodyPr lIns="0" tIns="0" rIns="0" bIns="0" rtlCol="0" anchor="t">
              <a:spAutoFit/>
            </a:bodyPr>
            <a:lstStyle/>
            <a:p>
              <a:pPr>
                <a:lnSpc>
                  <a:spcPts val="4955"/>
                </a:lnSpc>
              </a:pPr>
              <a:r>
                <a:rPr lang="en-US" sz="4200">
                  <a:solidFill>
                    <a:srgbClr val="FFFFFF"/>
                  </a:solidFill>
                  <a:latin typeface="Emblema One"/>
                </a:rPr>
                <a:t>Matplotib- Figures and Subplots</a:t>
              </a:r>
            </a:p>
          </p:txBody>
        </p:sp>
      </p:grpSp>
      <p:sp>
        <p:nvSpPr>
          <p:cNvPr id="11" name="TextBox 11"/>
          <p:cNvSpPr txBox="1"/>
          <p:nvPr/>
        </p:nvSpPr>
        <p:spPr>
          <a:xfrm>
            <a:off x="476522" y="1066086"/>
            <a:ext cx="11671013"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Wszystkie wykresy tworzone z użyciem biblioteki MatplotLib są umieszczane wewnątrz obiektów </a:t>
            </a:r>
            <a:r>
              <a:rPr lang="en-US" sz="2400">
                <a:solidFill>
                  <a:srgbClr val="38B6FF"/>
                </a:solidFill>
                <a:latin typeface="Emblema One"/>
              </a:rPr>
              <a:t>Figure </a:t>
            </a:r>
          </a:p>
        </p:txBody>
      </p:sp>
      <p:sp>
        <p:nvSpPr>
          <p:cNvPr id="12" name="TextBox 12"/>
          <p:cNvSpPr txBox="1"/>
          <p:nvPr/>
        </p:nvSpPr>
        <p:spPr>
          <a:xfrm>
            <a:off x="9443785" y="2689736"/>
            <a:ext cx="5088000" cy="1717586"/>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tworzenie</a:t>
            </a:r>
            <a:r>
              <a:rPr lang="en-US" sz="2400" dirty="0">
                <a:solidFill>
                  <a:srgbClr val="FFFFFF"/>
                </a:solidFill>
                <a:latin typeface="Emblema One"/>
              </a:rPr>
              <a:t> </a:t>
            </a:r>
            <a:r>
              <a:rPr lang="en-US" sz="2400" dirty="0">
                <a:solidFill>
                  <a:srgbClr val="38B6FF"/>
                </a:solidFill>
                <a:latin typeface="Emblema One"/>
              </a:rPr>
              <a:t>subplot-</a:t>
            </a:r>
            <a:r>
              <a:rPr lang="pl-PL" sz="2400" dirty="0">
                <a:solidFill>
                  <a:srgbClr val="38B6FF"/>
                </a:solidFill>
                <a:latin typeface="Emblema One"/>
              </a:rPr>
              <a:t>ów</a:t>
            </a:r>
            <a:r>
              <a:rPr lang="en-US" sz="2400" dirty="0">
                <a:solidFill>
                  <a:srgbClr val="38B6FF"/>
                </a:solidFill>
                <a:latin typeface="Emblema One"/>
              </a:rPr>
              <a:t> </a:t>
            </a:r>
            <a:r>
              <a:rPr lang="en-US" sz="2400" dirty="0">
                <a:solidFill>
                  <a:srgbClr val="FFFFFF"/>
                </a:solidFill>
                <a:latin typeface="Emblema One"/>
              </a:rPr>
              <a:t>w </a:t>
            </a:r>
            <a:r>
              <a:rPr lang="en-US" sz="2400" dirty="0" err="1">
                <a:solidFill>
                  <a:srgbClr val="FFFFFF"/>
                </a:solidFill>
                <a:latin typeface="Emblema One"/>
              </a:rPr>
              <a:t>których</a:t>
            </a:r>
            <a:r>
              <a:rPr lang="pl-PL" sz="2400" dirty="0">
                <a:solidFill>
                  <a:srgbClr val="FFFFFF"/>
                </a:solidFill>
                <a:latin typeface="Emblema One"/>
              </a:rPr>
              <a:t> następnie będziemy umieszczać wykresy</a:t>
            </a:r>
            <a:endParaRPr lang="en-US" sz="2400" dirty="0">
              <a:solidFill>
                <a:srgbClr val="FFFFFF"/>
              </a:solidFill>
              <a:latin typeface="Emblema On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7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4073926" y="261649"/>
            <a:ext cx="11003537" cy="9763702"/>
          </a:xfrm>
          <a:custGeom>
            <a:avLst/>
            <a:gdLst/>
            <a:ahLst/>
            <a:cxnLst/>
            <a:rect l="l" t="t" r="r" b="b"/>
            <a:pathLst>
              <a:path w="11003537" h="9763702">
                <a:moveTo>
                  <a:pt x="0" y="0"/>
                </a:moveTo>
                <a:lnTo>
                  <a:pt x="11003537" y="0"/>
                </a:lnTo>
                <a:lnTo>
                  <a:pt x="11003537" y="9763702"/>
                </a:lnTo>
                <a:lnTo>
                  <a:pt x="0" y="9763702"/>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1470791">
            <a:off x="2128876" y="861702"/>
            <a:ext cx="1908553" cy="333997"/>
          </a:xfrm>
          <a:prstGeom prst="rect">
            <a:avLst/>
          </a:prstGeom>
        </p:spPr>
      </p:pic>
      <p:sp>
        <p:nvSpPr>
          <p:cNvPr id="7" name="TextBox 7"/>
          <p:cNvSpPr txBox="1"/>
          <p:nvPr/>
        </p:nvSpPr>
        <p:spPr>
          <a:xfrm>
            <a:off x="0" y="1528953"/>
            <a:ext cx="4328507"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możemy dodawać wykresy również bezpośrednio do </a:t>
            </a:r>
            <a:r>
              <a:rPr lang="en-US" sz="2400">
                <a:solidFill>
                  <a:srgbClr val="38B6FF"/>
                </a:solidFill>
                <a:latin typeface="Emblema One"/>
              </a:rPr>
              <a:t>subplot-ów</a:t>
            </a:r>
          </a:p>
        </p:txBody>
      </p:sp>
      <p:sp>
        <p:nvSpPr>
          <p:cNvPr id="8" name="TextBox 8"/>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9" name="TextBox 9"/>
          <p:cNvSpPr txBox="1"/>
          <p:nvPr/>
        </p:nvSpPr>
        <p:spPr>
          <a:xfrm>
            <a:off x="7239953" y="4819967"/>
            <a:ext cx="3808095"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a:rPr>
              <a:t>Dodaj trochę treści</a:t>
            </a:r>
          </a:p>
        </p:txBody>
      </p:sp>
      <p:sp>
        <p:nvSpPr>
          <p:cNvPr id="10" name="TextBox 10"/>
          <p:cNvSpPr txBox="1"/>
          <p:nvPr/>
        </p:nvSpPr>
        <p:spPr>
          <a:xfrm>
            <a:off x="-18653" y="6731159"/>
            <a:ext cx="432850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możliwe jest indeksowanie jak w przypadku tablic</a:t>
            </a:r>
          </a:p>
        </p:txBody>
      </p:sp>
      <p:pic>
        <p:nvPicPr>
          <p:cNvPr id="11" name="Picture 11"/>
          <p:cNvPicPr>
            <a:picLocks noChangeAspect="1"/>
          </p:cNvPicPr>
          <p:nvPr/>
        </p:nvPicPr>
        <p:blipFill>
          <a:blip r:embed="rId7"/>
          <a:srcRect/>
          <a:stretch>
            <a:fillRect/>
          </a:stretch>
        </p:blipFill>
        <p:spPr>
          <a:xfrm rot="-824406">
            <a:off x="2223653" y="7855374"/>
            <a:ext cx="1614037" cy="17355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3729198" y="1028700"/>
            <a:ext cx="10829604" cy="8047516"/>
          </a:xfrm>
          <a:custGeom>
            <a:avLst/>
            <a:gdLst/>
            <a:ahLst/>
            <a:cxnLst/>
            <a:rect l="l" t="t" r="r" b="b"/>
            <a:pathLst>
              <a:path w="10829604" h="8047516">
                <a:moveTo>
                  <a:pt x="0" y="0"/>
                </a:moveTo>
                <a:lnTo>
                  <a:pt x="10829604" y="0"/>
                </a:lnTo>
                <a:lnTo>
                  <a:pt x="10829604" y="8047516"/>
                </a:lnTo>
                <a:lnTo>
                  <a:pt x="0" y="804751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349482">
            <a:off x="14665277" y="1531878"/>
            <a:ext cx="1614037" cy="1735524"/>
          </a:xfrm>
          <a:prstGeom prst="rect">
            <a:avLst/>
          </a:prstGeom>
        </p:spPr>
      </p:pic>
      <p:sp>
        <p:nvSpPr>
          <p:cNvPr id="8" name="TextBox 8"/>
          <p:cNvSpPr txBox="1"/>
          <p:nvPr/>
        </p:nvSpPr>
        <p:spPr>
          <a:xfrm>
            <a:off x="14558802" y="3129365"/>
            <a:ext cx="3524730"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Dostępne są jeszcze atrybuty </a:t>
            </a:r>
            <a:r>
              <a:rPr lang="en-US" sz="2400">
                <a:solidFill>
                  <a:srgbClr val="38B6FF"/>
                </a:solidFill>
                <a:latin typeface="Emblema One"/>
              </a:rPr>
              <a:t>left</a:t>
            </a:r>
            <a:r>
              <a:rPr lang="en-US" sz="2400">
                <a:solidFill>
                  <a:srgbClr val="FFFFFF"/>
                </a:solidFill>
                <a:latin typeface="Emblema One"/>
              </a:rPr>
              <a:t>, </a:t>
            </a:r>
            <a:r>
              <a:rPr lang="en-US" sz="2400">
                <a:solidFill>
                  <a:srgbClr val="38B6FF"/>
                </a:solidFill>
                <a:latin typeface="Emblema One"/>
              </a:rPr>
              <a:t>top</a:t>
            </a:r>
            <a:r>
              <a:rPr lang="en-US" sz="2400">
                <a:solidFill>
                  <a:srgbClr val="FFFFFF"/>
                </a:solidFill>
                <a:latin typeface="Emblema One"/>
              </a:rPr>
              <a:t>, </a:t>
            </a:r>
            <a:r>
              <a:rPr lang="en-US" sz="2400">
                <a:solidFill>
                  <a:srgbClr val="38B6FF"/>
                </a:solidFill>
                <a:latin typeface="Emblema One"/>
              </a:rPr>
              <a:t>right </a:t>
            </a:r>
            <a:r>
              <a:rPr lang="en-US" sz="2400">
                <a:solidFill>
                  <a:srgbClr val="FFFFFF"/>
                </a:solidFill>
                <a:latin typeface="Emblema One"/>
              </a:rPr>
              <a:t>oraz </a:t>
            </a:r>
            <a:r>
              <a:rPr lang="en-US" sz="2400">
                <a:solidFill>
                  <a:srgbClr val="38B6FF"/>
                </a:solidFill>
                <a:latin typeface="Emblema One"/>
              </a:rPr>
              <a:t>bottom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Colors, Markers, Line Styles</a:t>
              </a:r>
            </a:p>
          </p:txBody>
        </p:sp>
      </p:grpSp>
      <p:sp>
        <p:nvSpPr>
          <p:cNvPr id="9" name="Freeform 9"/>
          <p:cNvSpPr/>
          <p:nvPr/>
        </p:nvSpPr>
        <p:spPr>
          <a:xfrm>
            <a:off x="3342743" y="2833897"/>
            <a:ext cx="11647105" cy="7152024"/>
          </a:xfrm>
          <a:custGeom>
            <a:avLst/>
            <a:gdLst/>
            <a:ahLst/>
            <a:cxnLst/>
            <a:rect l="l" t="t" r="r" b="b"/>
            <a:pathLst>
              <a:path w="11647105" h="7152024">
                <a:moveTo>
                  <a:pt x="0" y="0"/>
                </a:moveTo>
                <a:lnTo>
                  <a:pt x="11647105" y="0"/>
                </a:lnTo>
                <a:lnTo>
                  <a:pt x="11647105" y="7152024"/>
                </a:lnTo>
                <a:lnTo>
                  <a:pt x="0" y="715202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5400000">
            <a:off x="8098869" y="2324485"/>
            <a:ext cx="1501207" cy="292735"/>
          </a:xfrm>
          <a:prstGeom prst="rect">
            <a:avLst/>
          </a:prstGeom>
        </p:spPr>
      </p:pic>
      <p:sp>
        <p:nvSpPr>
          <p:cNvPr id="11" name="TextBox 11"/>
          <p:cNvSpPr txBox="1"/>
          <p:nvPr/>
        </p:nvSpPr>
        <p:spPr>
          <a:xfrm>
            <a:off x="3543253" y="1307886"/>
            <a:ext cx="11446595" cy="405765"/>
          </a:xfrm>
          <a:prstGeom prst="rect">
            <a:avLst/>
          </a:prstGeom>
        </p:spPr>
        <p:txBody>
          <a:bodyPr wrap="square" lIns="0" tIns="0" rIns="0" bIns="0" rtlCol="0" anchor="t">
            <a:spAutoFit/>
          </a:bodyPr>
          <a:lstStyle/>
          <a:p>
            <a:pPr algn="ctr">
              <a:lnSpc>
                <a:spcPts val="3359"/>
              </a:lnSpc>
            </a:pPr>
            <a:r>
              <a:rPr lang="en-US" sz="2400" dirty="0" err="1">
                <a:solidFill>
                  <a:srgbClr val="FFFFFF"/>
                </a:solidFill>
                <a:latin typeface="Emblema One"/>
              </a:rPr>
              <a:t>Domyślnie</a:t>
            </a:r>
            <a:r>
              <a:rPr lang="en-US" sz="2400" dirty="0">
                <a:solidFill>
                  <a:srgbClr val="FFFFFF"/>
                </a:solidFill>
                <a:latin typeface="Emblema One"/>
              </a:rPr>
              <a:t> </a:t>
            </a:r>
            <a:r>
              <a:rPr lang="en-US" sz="2400" dirty="0" err="1">
                <a:solidFill>
                  <a:srgbClr val="FFFFFF"/>
                </a:solidFill>
                <a:latin typeface="Emblema One"/>
              </a:rPr>
              <a:t>dane</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wykresów</a:t>
            </a:r>
            <a:r>
              <a:rPr lang="en-US" sz="2400" dirty="0">
                <a:solidFill>
                  <a:srgbClr val="FFFFFF"/>
                </a:solidFill>
                <a:latin typeface="Emblema One"/>
              </a:rPr>
              <a:t> </a:t>
            </a:r>
            <a:r>
              <a:rPr lang="en-US" sz="2400" dirty="0" err="1">
                <a:solidFill>
                  <a:srgbClr val="FFFFFF"/>
                </a:solidFill>
                <a:latin typeface="Emblema One"/>
              </a:rPr>
              <a:t>liniowych</a:t>
            </a:r>
            <a:r>
              <a:rPr lang="en-US" sz="2400" dirty="0">
                <a:solidFill>
                  <a:srgbClr val="FFFFFF"/>
                </a:solidFill>
                <a:latin typeface="Emblema One"/>
              </a:rPr>
              <a:t> </a:t>
            </a:r>
            <a:r>
              <a:rPr lang="en-US" sz="2400" dirty="0" err="1">
                <a:solidFill>
                  <a:srgbClr val="FFFFFF"/>
                </a:solidFill>
                <a:latin typeface="Emblema One"/>
              </a:rPr>
              <a:t>są</a:t>
            </a:r>
            <a:r>
              <a:rPr lang="en-US" sz="2400" dirty="0">
                <a:solidFill>
                  <a:srgbClr val="FFFFFF"/>
                </a:solidFill>
                <a:latin typeface="Emblema One"/>
              </a:rPr>
              <a:t> </a:t>
            </a:r>
            <a:r>
              <a:rPr lang="en-US" sz="2400" dirty="0" err="1">
                <a:solidFill>
                  <a:srgbClr val="FFFFFF"/>
                </a:solidFill>
                <a:latin typeface="Emblema One"/>
              </a:rPr>
              <a:t>interpolowane</a:t>
            </a:r>
            <a:endParaRPr lang="en-US" sz="2400" dirty="0">
              <a:solidFill>
                <a:srgbClr val="FFFFFF"/>
              </a:solidFill>
              <a:latin typeface="Emblema On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Ticks, Labels, Legends</a:t>
              </a:r>
            </a:p>
          </p:txBody>
        </p:sp>
      </p:grpSp>
      <p:sp>
        <p:nvSpPr>
          <p:cNvPr id="8" name="Freeform 8"/>
          <p:cNvSpPr/>
          <p:nvPr/>
        </p:nvSpPr>
        <p:spPr>
          <a:xfrm>
            <a:off x="274193" y="1258042"/>
            <a:ext cx="8501255" cy="8882135"/>
          </a:xfrm>
          <a:custGeom>
            <a:avLst/>
            <a:gdLst/>
            <a:ahLst/>
            <a:cxnLst/>
            <a:rect l="l" t="t" r="r" b="b"/>
            <a:pathLst>
              <a:path w="8501255" h="8882135">
                <a:moveTo>
                  <a:pt x="0" y="0"/>
                </a:moveTo>
                <a:lnTo>
                  <a:pt x="8501254" y="0"/>
                </a:lnTo>
                <a:lnTo>
                  <a:pt x="8501254" y="8882135"/>
                </a:lnTo>
                <a:lnTo>
                  <a:pt x="0" y="888213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8870334" y="1400513"/>
            <a:ext cx="9417666" cy="8250876"/>
          </a:xfrm>
          <a:custGeom>
            <a:avLst/>
            <a:gdLst/>
            <a:ahLst/>
            <a:cxnLst/>
            <a:rect l="l" t="t" r="r" b="b"/>
            <a:pathLst>
              <a:path w="9417666" h="8250876">
                <a:moveTo>
                  <a:pt x="0" y="0"/>
                </a:moveTo>
                <a:lnTo>
                  <a:pt x="9417666" y="0"/>
                </a:lnTo>
                <a:lnTo>
                  <a:pt x="9417666" y="8250876"/>
                </a:lnTo>
                <a:lnTo>
                  <a:pt x="0" y="8250876"/>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Zapisywanie do pliku</a:t>
              </a:r>
            </a:p>
          </p:txBody>
        </p:sp>
      </p:grpSp>
      <p:sp>
        <p:nvSpPr>
          <p:cNvPr id="7" name="Freeform 7"/>
          <p:cNvSpPr/>
          <p:nvPr/>
        </p:nvSpPr>
        <p:spPr>
          <a:xfrm>
            <a:off x="8416843" y="1666205"/>
            <a:ext cx="9518966" cy="8203737"/>
          </a:xfrm>
          <a:custGeom>
            <a:avLst/>
            <a:gdLst/>
            <a:ahLst/>
            <a:cxnLst/>
            <a:rect l="l" t="t" r="r" b="b"/>
            <a:pathLst>
              <a:path w="9518966" h="8203737">
                <a:moveTo>
                  <a:pt x="0" y="0"/>
                </a:moveTo>
                <a:lnTo>
                  <a:pt x="9518965" y="0"/>
                </a:lnTo>
                <a:lnTo>
                  <a:pt x="9518965" y="8203738"/>
                </a:lnTo>
                <a:lnTo>
                  <a:pt x="0" y="820373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74193" y="1333638"/>
            <a:ext cx="8299199"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Do zapisywania wykresów w zewnętrznych plikach służy funkcja </a:t>
            </a:r>
            <a:r>
              <a:rPr lang="en-US" sz="2400">
                <a:solidFill>
                  <a:srgbClr val="38B6FF"/>
                </a:solidFill>
                <a:latin typeface="Emblema One"/>
              </a:rPr>
              <a:t>plt.savefig()</a:t>
            </a:r>
            <a:r>
              <a:rPr lang="en-US" sz="2400">
                <a:solidFill>
                  <a:srgbClr val="FFFFFF"/>
                </a:solidFill>
                <a:latin typeface="Emblema One"/>
              </a:rPr>
              <a:t>, która pozwala na zapisywanie w różnych formatach</a:t>
            </a:r>
          </a:p>
        </p:txBody>
      </p:sp>
      <p:pic>
        <p:nvPicPr>
          <p:cNvPr id="9" name="Picture 9"/>
          <p:cNvPicPr>
            <a:picLocks noChangeAspect="1"/>
          </p:cNvPicPr>
          <p:nvPr/>
        </p:nvPicPr>
        <p:blipFill>
          <a:blip r:embed="rId5"/>
          <a:srcRect/>
          <a:stretch>
            <a:fillRect/>
          </a:stretch>
        </p:blipFill>
        <p:spPr>
          <a:xfrm rot="-1711419">
            <a:off x="7213544" y="2128941"/>
            <a:ext cx="1614037" cy="17355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alphaModFix amt="52000"/>
            </a:blip>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liniowe</a:t>
              </a:r>
            </a:p>
          </p:txBody>
        </p:sp>
      </p:grpSp>
      <p:sp>
        <p:nvSpPr>
          <p:cNvPr id="8" name="Freeform 8"/>
          <p:cNvSpPr/>
          <p:nvPr/>
        </p:nvSpPr>
        <p:spPr>
          <a:xfrm>
            <a:off x="274193" y="2165784"/>
            <a:ext cx="8797738" cy="7092516"/>
          </a:xfrm>
          <a:custGeom>
            <a:avLst/>
            <a:gdLst/>
            <a:ahLst/>
            <a:cxnLst/>
            <a:rect l="l" t="t" r="r" b="b"/>
            <a:pathLst>
              <a:path w="8797738" h="7092516">
                <a:moveTo>
                  <a:pt x="0" y="0"/>
                </a:moveTo>
                <a:lnTo>
                  <a:pt x="8797737" y="0"/>
                </a:lnTo>
                <a:lnTo>
                  <a:pt x="8797737" y="7092516"/>
                </a:lnTo>
                <a:lnTo>
                  <a:pt x="0" y="7092516"/>
                </a:lnTo>
                <a:lnTo>
                  <a:pt x="0" y="0"/>
                </a:lnTo>
                <a:close/>
              </a:path>
            </a:pathLst>
          </a:custGeom>
          <a:blipFill>
            <a:blip r:embed="rId5"/>
            <a:stretch>
              <a:fillRect/>
            </a:stretch>
          </a:blipFill>
        </p:spPr>
        <p:txBody>
          <a:bodyPr/>
          <a:lstStyle/>
          <a:p>
            <a:endParaRPr lang="pl-PL"/>
          </a:p>
        </p:txBody>
      </p:sp>
      <p:sp>
        <p:nvSpPr>
          <p:cNvPr id="9" name="Freeform 9"/>
          <p:cNvSpPr/>
          <p:nvPr/>
        </p:nvSpPr>
        <p:spPr>
          <a:xfrm>
            <a:off x="9697811" y="2165784"/>
            <a:ext cx="7871462" cy="7092516"/>
          </a:xfrm>
          <a:custGeom>
            <a:avLst/>
            <a:gdLst/>
            <a:ahLst/>
            <a:cxnLst/>
            <a:rect l="l" t="t" r="r" b="b"/>
            <a:pathLst>
              <a:path w="7871462" h="7092516">
                <a:moveTo>
                  <a:pt x="0" y="0"/>
                </a:moveTo>
                <a:lnTo>
                  <a:pt x="7871462" y="0"/>
                </a:lnTo>
                <a:lnTo>
                  <a:pt x="7871462" y="7092516"/>
                </a:lnTo>
                <a:lnTo>
                  <a:pt x="0" y="7092516"/>
                </a:lnTo>
                <a:lnTo>
                  <a:pt x="0" y="0"/>
                </a:lnTo>
                <a:close/>
              </a:path>
            </a:pathLst>
          </a:custGeom>
          <a:blipFill>
            <a:blip r:embed="rId6"/>
            <a:stretch>
              <a:fillRect/>
            </a:stretch>
          </a:blipFill>
        </p:spPr>
        <p:txBody>
          <a:bodyPr/>
          <a:lstStyle/>
          <a:p>
            <a:endParaRPr lang="pl-PL"/>
          </a:p>
        </p:txBody>
      </p:sp>
      <p:sp>
        <p:nvSpPr>
          <p:cNvPr id="10" name="TextBox 10"/>
          <p:cNvSpPr txBox="1"/>
          <p:nvPr/>
        </p:nvSpPr>
        <p:spPr>
          <a:xfrm>
            <a:off x="274193" y="1063209"/>
            <a:ext cx="18013807" cy="824865"/>
          </a:xfrm>
          <a:prstGeom prst="rect">
            <a:avLst/>
          </a:prstGeom>
        </p:spPr>
        <p:txBody>
          <a:bodyPr lIns="0" tIns="0" rIns="0" bIns="0" rtlCol="0" anchor="t">
            <a:spAutoFit/>
          </a:bodyPr>
          <a:lstStyle/>
          <a:p>
            <a:pPr>
              <a:lnSpc>
                <a:spcPts val="3359"/>
              </a:lnSpc>
            </a:pPr>
            <a:r>
              <a:rPr lang="en-US" sz="2400">
                <a:solidFill>
                  <a:srgbClr val="38B6FF"/>
                </a:solidFill>
                <a:latin typeface="Emblema One"/>
              </a:rPr>
              <a:t>Series</a:t>
            </a:r>
            <a:r>
              <a:rPr lang="en-US" sz="2400">
                <a:solidFill>
                  <a:srgbClr val="FFFFFF"/>
                </a:solidFill>
                <a:latin typeface="Emblema One"/>
              </a:rPr>
              <a:t> oraz </a:t>
            </a:r>
            <a:r>
              <a:rPr lang="en-US" sz="2400">
                <a:solidFill>
                  <a:srgbClr val="38B6FF"/>
                </a:solidFill>
                <a:latin typeface="Emblema One"/>
              </a:rPr>
              <a:t>DataFrame</a:t>
            </a:r>
            <a:r>
              <a:rPr lang="en-US" sz="2400">
                <a:solidFill>
                  <a:srgbClr val="FFFFFF"/>
                </a:solidFill>
                <a:latin typeface="Emblema One"/>
              </a:rPr>
              <a:t> posiadają wbudowane metody </a:t>
            </a:r>
            <a:r>
              <a:rPr lang="en-US" sz="2400">
                <a:solidFill>
                  <a:srgbClr val="38B6FF"/>
                </a:solidFill>
                <a:latin typeface="Emblema One"/>
              </a:rPr>
              <a:t>plot()</a:t>
            </a:r>
            <a:r>
              <a:rPr lang="en-US" sz="2400">
                <a:solidFill>
                  <a:srgbClr val="FFFFFF"/>
                </a:solidFill>
                <a:latin typeface="Emblema One"/>
              </a:rPr>
              <a:t>, które domyślnie generują wykresy liniowe.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kolumnowe</a:t>
              </a:r>
            </a:p>
          </p:txBody>
        </p:sp>
      </p:grpSp>
      <p:sp>
        <p:nvSpPr>
          <p:cNvPr id="8" name="Freeform 8"/>
          <p:cNvSpPr/>
          <p:nvPr/>
        </p:nvSpPr>
        <p:spPr>
          <a:xfrm>
            <a:off x="304800" y="2077156"/>
            <a:ext cx="8839200" cy="7311067"/>
          </a:xfrm>
          <a:custGeom>
            <a:avLst/>
            <a:gdLst/>
            <a:ahLst/>
            <a:cxnLst/>
            <a:rect l="l" t="t" r="r" b="b"/>
            <a:pathLst>
              <a:path w="8839200" h="7311067">
                <a:moveTo>
                  <a:pt x="0" y="0"/>
                </a:moveTo>
                <a:lnTo>
                  <a:pt x="8839200" y="0"/>
                </a:lnTo>
                <a:lnTo>
                  <a:pt x="8839200" y="7311067"/>
                </a:lnTo>
                <a:lnTo>
                  <a:pt x="0" y="73110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448800" y="2077156"/>
            <a:ext cx="8580654" cy="7311067"/>
          </a:xfrm>
          <a:custGeom>
            <a:avLst/>
            <a:gdLst/>
            <a:ahLst/>
            <a:cxnLst/>
            <a:rect l="l" t="t" r="r" b="b"/>
            <a:pathLst>
              <a:path w="8580654" h="7311067">
                <a:moveTo>
                  <a:pt x="0" y="0"/>
                </a:moveTo>
                <a:lnTo>
                  <a:pt x="8580654" y="0"/>
                </a:lnTo>
                <a:lnTo>
                  <a:pt x="8580654" y="7311067"/>
                </a:lnTo>
                <a:lnTo>
                  <a:pt x="0" y="731106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304800" y="1118941"/>
            <a:ext cx="18288000" cy="845552"/>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Wykres</a:t>
            </a:r>
            <a:r>
              <a:rPr lang="en-US" sz="2400" dirty="0">
                <a:solidFill>
                  <a:srgbClr val="FFFFFF"/>
                </a:solidFill>
                <a:latin typeface="Emblema One"/>
              </a:rPr>
              <a:t> </a:t>
            </a:r>
            <a:r>
              <a:rPr lang="en-US" sz="2400" dirty="0" err="1">
                <a:solidFill>
                  <a:srgbClr val="FFFFFF"/>
                </a:solidFill>
                <a:latin typeface="Emblema One"/>
              </a:rPr>
              <a:t>liniowy</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kolumnowy</a:t>
            </a:r>
            <a:r>
              <a:rPr lang="en-US" sz="2400" dirty="0">
                <a:solidFill>
                  <a:srgbClr val="FFFFFF"/>
                </a:solidFill>
                <a:latin typeface="Emblema One"/>
              </a:rPr>
              <a:t> </a:t>
            </a:r>
            <a:r>
              <a:rPr lang="en-US" sz="2400" dirty="0" err="1">
                <a:solidFill>
                  <a:srgbClr val="FFFFFF"/>
                </a:solidFill>
                <a:latin typeface="Emblema One"/>
              </a:rPr>
              <a:t>można</a:t>
            </a:r>
            <a:r>
              <a:rPr lang="en-US" sz="2400" dirty="0">
                <a:solidFill>
                  <a:srgbClr val="FFFFFF"/>
                </a:solidFill>
                <a:latin typeface="Emblema One"/>
              </a:rPr>
              <a:t> </a:t>
            </a:r>
            <a:r>
              <a:rPr lang="en-US" sz="2400" dirty="0" err="1">
                <a:solidFill>
                  <a:srgbClr val="FFFFFF"/>
                </a:solidFill>
                <a:latin typeface="Emblema One"/>
              </a:rPr>
              <a:t>zmienić</a:t>
            </a:r>
            <a:r>
              <a:rPr lang="en-US" sz="2400" dirty="0">
                <a:solidFill>
                  <a:srgbClr val="FFFFFF"/>
                </a:solidFill>
                <a:latin typeface="Emblema One"/>
              </a:rPr>
              <a:t>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przekazanie</a:t>
            </a:r>
            <a:r>
              <a:rPr lang="en-US" sz="2400" dirty="0">
                <a:solidFill>
                  <a:srgbClr val="FFFFFF"/>
                </a:solidFill>
                <a:latin typeface="Emblema One"/>
              </a:rPr>
              <a:t> </a:t>
            </a:r>
            <a:r>
              <a:rPr lang="en-US" sz="2400" dirty="0" err="1">
                <a:solidFill>
                  <a:srgbClr val="FFFFFF"/>
                </a:solidFill>
                <a:latin typeface="Emblema One"/>
              </a:rPr>
              <a:t>poprawnej</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do </a:t>
            </a:r>
            <a:r>
              <a:rPr lang="pl-PL" sz="2400" dirty="0">
                <a:solidFill>
                  <a:srgbClr val="FFFFFF"/>
                </a:solidFill>
                <a:latin typeface="Emblema One"/>
              </a:rPr>
              <a:t>parametru</a:t>
            </a:r>
            <a:r>
              <a:rPr lang="en-US" sz="2400" dirty="0">
                <a:solidFill>
                  <a:srgbClr val="FFFFFF"/>
                </a:solidFill>
                <a:latin typeface="Emblema One"/>
              </a:rPr>
              <a:t> </a:t>
            </a:r>
            <a:r>
              <a:rPr lang="en-US" sz="2400" dirty="0">
                <a:solidFill>
                  <a:srgbClr val="38B6FF"/>
                </a:solidFill>
                <a:latin typeface="Emblema One"/>
              </a:rPr>
              <a:t>kind </a:t>
            </a:r>
            <a:r>
              <a:rPr lang="en-US" sz="2400" dirty="0" err="1">
                <a:solidFill>
                  <a:srgbClr val="FFFFFF"/>
                </a:solidFill>
                <a:latin typeface="Emblema One"/>
              </a:rPr>
              <a:t>metody</a:t>
            </a:r>
            <a:r>
              <a:rPr lang="en-US" sz="2400" dirty="0">
                <a:solidFill>
                  <a:srgbClr val="FFFFFF"/>
                </a:solidFill>
                <a:latin typeface="Emblema One"/>
              </a:rPr>
              <a:t> </a:t>
            </a:r>
            <a:r>
              <a:rPr lang="en-US" sz="2400" dirty="0">
                <a:solidFill>
                  <a:srgbClr val="38B6FF"/>
                </a:solidFill>
                <a:latin typeface="Emblema One"/>
              </a:rPr>
              <a:t>plot()</a:t>
            </a:r>
            <a:r>
              <a:rPr lang="en-US" sz="2400" dirty="0">
                <a:solidFill>
                  <a:srgbClr val="FFFFFF"/>
                </a:solidFill>
                <a:latin typeface="Emblema One"/>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7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Histograms and Density Plots</a:t>
              </a:r>
            </a:p>
          </p:txBody>
        </p:sp>
      </p:grpSp>
      <p:sp>
        <p:nvSpPr>
          <p:cNvPr id="7" name="Freeform 7"/>
          <p:cNvSpPr/>
          <p:nvPr/>
        </p:nvSpPr>
        <p:spPr>
          <a:xfrm>
            <a:off x="266232" y="3162695"/>
            <a:ext cx="8064713" cy="7124305"/>
          </a:xfrm>
          <a:custGeom>
            <a:avLst/>
            <a:gdLst/>
            <a:ahLst/>
            <a:cxnLst/>
            <a:rect l="l" t="t" r="r" b="b"/>
            <a:pathLst>
              <a:path w="8064713" h="7124305">
                <a:moveTo>
                  <a:pt x="0" y="0"/>
                </a:moveTo>
                <a:lnTo>
                  <a:pt x="8064713" y="0"/>
                </a:lnTo>
                <a:lnTo>
                  <a:pt x="8064713" y="7124305"/>
                </a:lnTo>
                <a:lnTo>
                  <a:pt x="0" y="712430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Freeform 8"/>
          <p:cNvSpPr/>
          <p:nvPr/>
        </p:nvSpPr>
        <p:spPr>
          <a:xfrm>
            <a:off x="8635716" y="1147991"/>
            <a:ext cx="9652284" cy="7124305"/>
          </a:xfrm>
          <a:custGeom>
            <a:avLst/>
            <a:gdLst/>
            <a:ahLst/>
            <a:cxnLst/>
            <a:rect l="l" t="t" r="r" b="b"/>
            <a:pathLst>
              <a:path w="9652284" h="7124305">
                <a:moveTo>
                  <a:pt x="0" y="0"/>
                </a:moveTo>
                <a:lnTo>
                  <a:pt x="9652284" y="0"/>
                </a:lnTo>
                <a:lnTo>
                  <a:pt x="9652284" y="7124305"/>
                </a:lnTo>
                <a:lnTo>
                  <a:pt x="0" y="712430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981075"/>
            <a:ext cx="8142650" cy="2082165"/>
          </a:xfrm>
          <a:prstGeom prst="rect">
            <a:avLst/>
          </a:prstGeom>
        </p:spPr>
        <p:txBody>
          <a:bodyPr lIns="0" tIns="0" rIns="0" bIns="0" rtlCol="0" anchor="t">
            <a:spAutoFit/>
          </a:bodyPr>
          <a:lstStyle/>
          <a:p>
            <a:pPr>
              <a:lnSpc>
                <a:spcPts val="3359"/>
              </a:lnSpc>
            </a:pPr>
            <a:r>
              <a:rPr lang="en-US" sz="2400">
                <a:solidFill>
                  <a:srgbClr val="38B6FF"/>
                </a:solidFill>
                <a:latin typeface="Emblema One"/>
              </a:rPr>
              <a:t>Histogram </a:t>
            </a:r>
            <a:r>
              <a:rPr lang="en-US" sz="2400">
                <a:solidFill>
                  <a:srgbClr val="FFFFFF"/>
                </a:solidFill>
                <a:latin typeface="Emblema One"/>
              </a:rPr>
              <a:t>to graficzna reprezentacja danych, powszechnie stosowana do wizualizacji rozkładu danych liczbowych. Przydziela on dane numeryczne do tzw “koszyków”.</a:t>
            </a:r>
          </a:p>
        </p:txBody>
      </p:sp>
      <p:sp>
        <p:nvSpPr>
          <p:cNvPr id="10" name="TextBox 10"/>
          <p:cNvSpPr txBox="1"/>
          <p:nvPr/>
        </p:nvSpPr>
        <p:spPr>
          <a:xfrm>
            <a:off x="9512175" y="8348496"/>
            <a:ext cx="8146399" cy="12439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Density Plot</a:t>
            </a:r>
            <a:r>
              <a:rPr lang="en-US" sz="2400">
                <a:solidFill>
                  <a:srgbClr val="FFFFFF"/>
                </a:solidFill>
                <a:latin typeface="Emblema One"/>
              </a:rPr>
              <a:t> - wykres pokazujący prawdopodobieństwo uzyskania danych wartości</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64000"/>
            </a:blip>
            <a:stretch>
              <a:fillRect/>
            </a:stretch>
          </a:blipFill>
        </p:spPr>
        <p:txBody>
          <a:bodyPr/>
          <a:lstStyle/>
          <a:p>
            <a:endParaRPr lang="pl-PL"/>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 punktowy</a:t>
              </a:r>
            </a:p>
          </p:txBody>
        </p:sp>
      </p:grpSp>
      <p:sp>
        <p:nvSpPr>
          <p:cNvPr id="8" name="Freeform 8"/>
          <p:cNvSpPr/>
          <p:nvPr/>
        </p:nvSpPr>
        <p:spPr>
          <a:xfrm>
            <a:off x="4235004" y="2016082"/>
            <a:ext cx="9817992" cy="7898943"/>
          </a:xfrm>
          <a:custGeom>
            <a:avLst/>
            <a:gdLst/>
            <a:ahLst/>
            <a:cxnLst/>
            <a:rect l="l" t="t" r="r" b="b"/>
            <a:pathLst>
              <a:path w="9817992" h="7898943">
                <a:moveTo>
                  <a:pt x="0" y="0"/>
                </a:moveTo>
                <a:lnTo>
                  <a:pt x="9817992" y="0"/>
                </a:lnTo>
                <a:lnTo>
                  <a:pt x="9817992" y="7898943"/>
                </a:lnTo>
                <a:lnTo>
                  <a:pt x="0" y="78989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086442"/>
            <a:ext cx="18288000"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Funkcja </a:t>
            </a:r>
            <a:r>
              <a:rPr lang="en-US" sz="2400">
                <a:solidFill>
                  <a:srgbClr val="38B6FF"/>
                </a:solidFill>
                <a:latin typeface="Emblema One"/>
              </a:rPr>
              <a:t>scatter()</a:t>
            </a:r>
            <a:r>
              <a:rPr lang="en-US" sz="2400">
                <a:solidFill>
                  <a:srgbClr val="FFFFFF"/>
                </a:solidFill>
                <a:latin typeface="Emblema One"/>
              </a:rPr>
              <a:t> jest używana do wyświetlania danych na wykresie punktowym. Jako dane wejściowe potrzebuje dwie tablice o tej samej wielkości, jedna dla osi x-ów, druga dla osi y-ów.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4948196"/>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9489946"/>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3954225" y="5687571"/>
            <a:ext cx="6861060" cy="6560888"/>
          </a:xfrm>
          <a:custGeom>
            <a:avLst/>
            <a:gdLst/>
            <a:ahLst/>
            <a:cxnLst/>
            <a:rect l="l" t="t" r="r" b="b"/>
            <a:pathLst>
              <a:path w="6861060" h="6560888">
                <a:moveTo>
                  <a:pt x="0" y="0"/>
                </a:moveTo>
                <a:lnTo>
                  <a:pt x="6861059" y="0"/>
                </a:lnTo>
                <a:lnTo>
                  <a:pt x="6861059" y="6560888"/>
                </a:lnTo>
                <a:lnTo>
                  <a:pt x="0" y="6560888"/>
                </a:lnTo>
                <a:lnTo>
                  <a:pt x="0" y="0"/>
                </a:lnTo>
                <a:close/>
              </a:path>
            </a:pathLst>
          </a:custGeom>
          <a:blipFill>
            <a:blip r:embed="rId4"/>
            <a:stretch>
              <a:fillRect/>
            </a:stretch>
          </a:blipFill>
        </p:spPr>
        <p:txBody>
          <a:bodyPr/>
          <a:lstStyle/>
          <a:p>
            <a:endParaRPr lang="pl-PL"/>
          </a:p>
        </p:txBody>
      </p:sp>
      <p:sp>
        <p:nvSpPr>
          <p:cNvPr id="5" name="AutoShape 5"/>
          <p:cNvSpPr/>
          <p:nvPr/>
        </p:nvSpPr>
        <p:spPr>
          <a:xfrm>
            <a:off x="460744" y="990600"/>
            <a:ext cx="10431982"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AutoShape 6"/>
          <p:cNvSpPr/>
          <p:nvPr/>
        </p:nvSpPr>
        <p:spPr>
          <a:xfrm>
            <a:off x="5059450" y="1710855"/>
            <a:ext cx="0" cy="485817"/>
          </a:xfrm>
          <a:prstGeom prst="line">
            <a:avLst/>
          </a:prstGeom>
          <a:ln w="38100" cap="flat">
            <a:solidFill>
              <a:srgbClr val="FFFFFF"/>
            </a:solidFill>
            <a:prstDash val="solid"/>
            <a:headEnd type="none" w="sm" len="sm"/>
            <a:tailEnd type="triangle" w="lg" len="med"/>
          </a:ln>
        </p:spPr>
        <p:txBody>
          <a:bodyPr/>
          <a:lstStyle/>
          <a:p>
            <a:endParaRPr lang="pl-PL"/>
          </a:p>
        </p:txBody>
      </p:sp>
      <p:sp>
        <p:nvSpPr>
          <p:cNvPr id="7" name="AutoShape 7"/>
          <p:cNvSpPr/>
          <p:nvPr/>
        </p:nvSpPr>
        <p:spPr>
          <a:xfrm flipH="1">
            <a:off x="5040400" y="1028700"/>
            <a:ext cx="0" cy="34751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a:off x="4009413" y="6160231"/>
            <a:ext cx="7569395" cy="7569395"/>
          </a:xfrm>
          <a:custGeom>
            <a:avLst/>
            <a:gdLst/>
            <a:ahLst/>
            <a:cxnLst/>
            <a:rect l="l" t="t" r="r" b="b"/>
            <a:pathLst>
              <a:path w="7569395" h="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6690046" y="5056168"/>
            <a:ext cx="2208128" cy="2208128"/>
          </a:xfrm>
          <a:custGeom>
            <a:avLst/>
            <a:gdLst/>
            <a:ahLst/>
            <a:cxnLst/>
            <a:rect l="l" t="t" r="r" b="b"/>
            <a:pathLst>
              <a:path w="2208128" h="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0" name="Freeform 10"/>
          <p:cNvSpPr/>
          <p:nvPr/>
        </p:nvSpPr>
        <p:spPr>
          <a:xfrm>
            <a:off x="7320258" y="5509286"/>
            <a:ext cx="947704" cy="1038321"/>
          </a:xfrm>
          <a:custGeom>
            <a:avLst/>
            <a:gdLst/>
            <a:ahLst/>
            <a:cxnLst/>
            <a:rect l="l" t="t" r="r" b="b"/>
            <a:pathLst>
              <a:path w="947704" h="1038321">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1" name="Freeform 11"/>
          <p:cNvSpPr/>
          <p:nvPr/>
        </p:nvSpPr>
        <p:spPr>
          <a:xfrm>
            <a:off x="10157281"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2" name="Freeform 12"/>
          <p:cNvSpPr/>
          <p:nvPr/>
        </p:nvSpPr>
        <p:spPr>
          <a:xfrm>
            <a:off x="3222812"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3" name="Freeform 13"/>
          <p:cNvSpPr/>
          <p:nvPr/>
        </p:nvSpPr>
        <p:spPr>
          <a:xfrm>
            <a:off x="3701099" y="7413982"/>
            <a:ext cx="1251553" cy="1194665"/>
          </a:xfrm>
          <a:custGeom>
            <a:avLst/>
            <a:gdLst/>
            <a:ahLst/>
            <a:cxnLst/>
            <a:rect l="l" t="t" r="r" b="b"/>
            <a:pathLst>
              <a:path w="1251553" h="1194665">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grpSp>
        <p:nvGrpSpPr>
          <p:cNvPr id="14" name="Group 14"/>
          <p:cNvGrpSpPr/>
          <p:nvPr/>
        </p:nvGrpSpPr>
        <p:grpSpPr>
          <a:xfrm>
            <a:off x="788688" y="4047553"/>
            <a:ext cx="3427070" cy="638969"/>
            <a:chOff x="0" y="0"/>
            <a:chExt cx="914964" cy="170593"/>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6" name="TextBox 16"/>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Społeczność</a:t>
              </a:r>
            </a:p>
          </p:txBody>
        </p:sp>
      </p:grpSp>
      <p:grpSp>
        <p:nvGrpSpPr>
          <p:cNvPr id="17" name="Group 17"/>
          <p:cNvGrpSpPr/>
          <p:nvPr/>
        </p:nvGrpSpPr>
        <p:grpSpPr>
          <a:xfrm>
            <a:off x="5918374" y="2697209"/>
            <a:ext cx="3427070" cy="638969"/>
            <a:chOff x="0" y="0"/>
            <a:chExt cx="914964" cy="170593"/>
          </a:xfrm>
        </p:grpSpPr>
        <p:sp>
          <p:nvSpPr>
            <p:cNvPr id="18" name="Freeform 1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9" name="TextBox 19"/>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Prostota</a:t>
              </a:r>
            </a:p>
          </p:txBody>
        </p:sp>
      </p:grpSp>
      <p:grpSp>
        <p:nvGrpSpPr>
          <p:cNvPr id="20" name="Group 20"/>
          <p:cNvGrpSpPr/>
          <p:nvPr/>
        </p:nvGrpSpPr>
        <p:grpSpPr>
          <a:xfrm>
            <a:off x="12365409" y="4955571"/>
            <a:ext cx="3427070" cy="638969"/>
            <a:chOff x="0" y="0"/>
            <a:chExt cx="914964" cy="170593"/>
          </a:xfrm>
        </p:grpSpPr>
        <p:sp>
          <p:nvSpPr>
            <p:cNvPr id="21" name="Freeform 2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22" name="TextBox 22"/>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Open Source</a:t>
              </a:r>
            </a:p>
          </p:txBody>
        </p:sp>
      </p:grpSp>
      <p:sp>
        <p:nvSpPr>
          <p:cNvPr id="23" name="Freeform 23"/>
          <p:cNvSpPr/>
          <p:nvPr/>
        </p:nvSpPr>
        <p:spPr>
          <a:xfrm>
            <a:off x="10632446" y="7413982"/>
            <a:ext cx="1257798" cy="1088567"/>
          </a:xfrm>
          <a:custGeom>
            <a:avLst/>
            <a:gdLst/>
            <a:ahLst/>
            <a:cxnLst/>
            <a:rect l="l" t="t" r="r" b="b"/>
            <a:pathLst>
              <a:path w="1257798" h="1088567">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r="-11"/>
            </a:stretch>
          </a:blipFill>
        </p:spPr>
        <p:txBody>
          <a:bodyPr/>
          <a:lstStyle/>
          <a:p>
            <a:endParaRPr lang="pl-PL"/>
          </a:p>
        </p:txBody>
      </p:sp>
      <p:sp>
        <p:nvSpPr>
          <p:cNvPr id="24" name="Freeform 24"/>
          <p:cNvSpPr/>
          <p:nvPr/>
        </p:nvSpPr>
        <p:spPr>
          <a:xfrm>
            <a:off x="14003611" y="9466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l-PL"/>
          </a:p>
        </p:txBody>
      </p:sp>
      <p:sp>
        <p:nvSpPr>
          <p:cNvPr id="25" name="TextBox 25"/>
          <p:cNvSpPr txBox="1"/>
          <p:nvPr/>
        </p:nvSpPr>
        <p:spPr>
          <a:xfrm>
            <a:off x="460709" y="389382"/>
            <a:ext cx="9235582" cy="639318"/>
          </a:xfrm>
          <a:prstGeom prst="rect">
            <a:avLst/>
          </a:prstGeom>
        </p:spPr>
        <p:txBody>
          <a:bodyPr lIns="0" tIns="0" rIns="0" bIns="0" rtlCol="0" anchor="t">
            <a:spAutoFit/>
          </a:bodyPr>
          <a:lstStyle/>
          <a:p>
            <a:pPr>
              <a:lnSpc>
                <a:spcPts val="4956"/>
              </a:lnSpc>
            </a:pPr>
            <a:r>
              <a:rPr lang="en-US" sz="4200">
                <a:solidFill>
                  <a:srgbClr val="FFFFFF"/>
                </a:solidFill>
                <a:latin typeface="Emblema One"/>
              </a:rPr>
              <a:t>Data Science - Python</a:t>
            </a:r>
          </a:p>
        </p:txBody>
      </p:sp>
      <p:sp>
        <p:nvSpPr>
          <p:cNvPr id="27" name="TextBox 27"/>
          <p:cNvSpPr txBox="1"/>
          <p:nvPr/>
        </p:nvSpPr>
        <p:spPr>
          <a:xfrm>
            <a:off x="3740907" y="1328585"/>
            <a:ext cx="2980531"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Dlaczego Python?</a:t>
            </a:r>
          </a:p>
        </p:txBody>
      </p:sp>
      <p:sp>
        <p:nvSpPr>
          <p:cNvPr id="28" name="TextBox 28"/>
          <p:cNvSpPr txBox="1"/>
          <p:nvPr/>
        </p:nvSpPr>
        <p:spPr>
          <a:xfrm>
            <a:off x="0" y="4732318"/>
            <a:ext cx="5308034" cy="1771113"/>
          </a:xfrm>
          <a:prstGeom prst="rect">
            <a:avLst/>
          </a:prstGeom>
        </p:spPr>
        <p:txBody>
          <a:bodyPr lIns="0" tIns="0" rIns="0" bIns="0" rtlCol="0" anchor="t">
            <a:spAutoFit/>
          </a:bodyPr>
          <a:lstStyle/>
          <a:p>
            <a:pPr marL="0" lvl="0" indent="0" algn="ctr">
              <a:lnSpc>
                <a:spcPts val="2332"/>
              </a:lnSpc>
              <a:spcBef>
                <a:spcPct val="0"/>
              </a:spcBef>
            </a:pPr>
            <a:r>
              <a:rPr lang="en-US" sz="1690" spc="165" dirty="0">
                <a:solidFill>
                  <a:srgbClr val="FFFFFF"/>
                </a:solidFill>
                <a:latin typeface="Emblema One"/>
              </a:rPr>
              <a:t>Python ma </a:t>
            </a:r>
            <a:r>
              <a:rPr lang="en-US" sz="1690" spc="165" dirty="0" err="1">
                <a:solidFill>
                  <a:srgbClr val="FFFFFF"/>
                </a:solidFill>
                <a:latin typeface="Emblema One"/>
              </a:rPr>
              <a:t>ogromne</a:t>
            </a:r>
            <a:r>
              <a:rPr lang="en-US" sz="1690" spc="165" dirty="0">
                <a:solidFill>
                  <a:srgbClr val="FFFFFF"/>
                </a:solidFill>
                <a:latin typeface="Emblema One"/>
              </a:rPr>
              <a:t> </a:t>
            </a:r>
            <a:r>
              <a:rPr lang="en-US" sz="1690" spc="165" dirty="0" err="1">
                <a:solidFill>
                  <a:srgbClr val="FFFFFF"/>
                </a:solidFill>
                <a:latin typeface="Emblema One"/>
              </a:rPr>
              <a:t>wsparcie</a:t>
            </a:r>
            <a:r>
              <a:rPr lang="en-US" sz="1690" spc="165" dirty="0">
                <a:solidFill>
                  <a:srgbClr val="FFFFFF"/>
                </a:solidFill>
                <a:latin typeface="Emblema One"/>
              </a:rPr>
              <a:t> </a:t>
            </a:r>
            <a:r>
              <a:rPr lang="en-US" sz="1690" spc="165" dirty="0" err="1">
                <a:solidFill>
                  <a:srgbClr val="FFFFFF"/>
                </a:solidFill>
                <a:latin typeface="Emblema One"/>
              </a:rPr>
              <a:t>społecznościowe</a:t>
            </a:r>
            <a:r>
              <a:rPr lang="en-US" sz="1690" spc="165" dirty="0">
                <a:solidFill>
                  <a:srgbClr val="FFFFFF"/>
                </a:solidFill>
                <a:latin typeface="Emblema One"/>
              </a:rPr>
              <a:t>, co </a:t>
            </a:r>
            <a:r>
              <a:rPr lang="en-US" sz="1690" spc="165" dirty="0" err="1">
                <a:solidFill>
                  <a:srgbClr val="FFFFFF"/>
                </a:solidFill>
                <a:latin typeface="Emblema One"/>
              </a:rPr>
              <a:t>ułatwia</a:t>
            </a:r>
            <a:r>
              <a:rPr lang="en-US" sz="1690" spc="165" dirty="0">
                <a:solidFill>
                  <a:srgbClr val="FFFFFF"/>
                </a:solidFill>
                <a:latin typeface="Emblema One"/>
              </a:rPr>
              <a:t> </a:t>
            </a:r>
            <a:r>
              <a:rPr lang="en-US" sz="1690" spc="165" dirty="0" err="1">
                <a:solidFill>
                  <a:srgbClr val="FFFFFF"/>
                </a:solidFill>
                <a:latin typeface="Emblema One"/>
              </a:rPr>
              <a:t>programistom</a:t>
            </a:r>
            <a:r>
              <a:rPr lang="en-US" sz="1690" spc="165" dirty="0">
                <a:solidFill>
                  <a:srgbClr val="FFFFFF"/>
                </a:solidFill>
                <a:latin typeface="Emblema One"/>
              </a:rPr>
              <a:t> </a:t>
            </a:r>
            <a:r>
              <a:rPr lang="en-US" sz="1690" spc="165" dirty="0" err="1">
                <a:solidFill>
                  <a:srgbClr val="FFFFFF"/>
                </a:solidFill>
                <a:latin typeface="Emblema One"/>
              </a:rPr>
              <a:t>rozwiązywanie</a:t>
            </a:r>
            <a:r>
              <a:rPr lang="en-US" sz="1690" spc="165" dirty="0">
                <a:solidFill>
                  <a:srgbClr val="FFFFFF"/>
                </a:solidFill>
                <a:latin typeface="Emblema One"/>
              </a:rPr>
              <a:t> </a:t>
            </a:r>
            <a:r>
              <a:rPr lang="en-US" sz="1690" spc="165" dirty="0" err="1">
                <a:solidFill>
                  <a:srgbClr val="FFFFFF"/>
                </a:solidFill>
                <a:latin typeface="Emblema One"/>
              </a:rPr>
              <a:t>różnorodnych</a:t>
            </a:r>
            <a:r>
              <a:rPr lang="en-US" sz="1690" spc="165" dirty="0">
                <a:solidFill>
                  <a:srgbClr val="FFFFFF"/>
                </a:solidFill>
                <a:latin typeface="Emblema One"/>
              </a:rPr>
              <a:t> </a:t>
            </a:r>
            <a:r>
              <a:rPr lang="en-US" sz="1690" spc="165" dirty="0" err="1">
                <a:solidFill>
                  <a:srgbClr val="FFFFFF"/>
                </a:solidFill>
                <a:latin typeface="Emblema One"/>
              </a:rPr>
              <a:t>problemów</a:t>
            </a:r>
            <a:r>
              <a:rPr lang="pl-PL" sz="1690" spc="165" dirty="0">
                <a:solidFill>
                  <a:srgbClr val="FFFFFF"/>
                </a:solidFill>
                <a:latin typeface="Emblema One"/>
              </a:rPr>
              <a:t>, d</a:t>
            </a:r>
            <a:r>
              <a:rPr lang="en-US" sz="1690" spc="165" dirty="0" err="1">
                <a:solidFill>
                  <a:srgbClr val="FFFFFF"/>
                </a:solidFill>
                <a:latin typeface="Emblema One"/>
              </a:rPr>
              <a:t>zięki</a:t>
            </a:r>
            <a:r>
              <a:rPr lang="en-US" sz="1690" spc="165" dirty="0">
                <a:solidFill>
                  <a:srgbClr val="FFFFFF"/>
                </a:solidFill>
                <a:latin typeface="Emblema One"/>
              </a:rPr>
              <a:t> </a:t>
            </a:r>
            <a:r>
              <a:rPr lang="en-US" sz="1690" spc="165" dirty="0" err="1">
                <a:solidFill>
                  <a:srgbClr val="FFFFFF"/>
                </a:solidFill>
                <a:latin typeface="Emblema One"/>
              </a:rPr>
              <a:t>platformom</a:t>
            </a:r>
            <a:r>
              <a:rPr lang="en-US" sz="1690" spc="165" dirty="0">
                <a:solidFill>
                  <a:srgbClr val="FFFFFF"/>
                </a:solidFill>
                <a:latin typeface="Emblema One"/>
              </a:rPr>
              <a:t> </a:t>
            </a:r>
            <a:r>
              <a:rPr lang="en-US" sz="1690" spc="165" dirty="0" err="1">
                <a:solidFill>
                  <a:srgbClr val="FFFFFF"/>
                </a:solidFill>
                <a:latin typeface="Emblema One"/>
              </a:rPr>
              <a:t>takim</a:t>
            </a:r>
            <a:r>
              <a:rPr lang="en-US" sz="1690" spc="165" dirty="0">
                <a:solidFill>
                  <a:srgbClr val="FFFFFF"/>
                </a:solidFill>
                <a:latin typeface="Emblema One"/>
              </a:rPr>
              <a:t> jak Stack Overflow.</a:t>
            </a:r>
          </a:p>
        </p:txBody>
      </p:sp>
      <p:sp>
        <p:nvSpPr>
          <p:cNvPr id="29" name="TextBox 29"/>
          <p:cNvSpPr txBox="1"/>
          <p:nvPr/>
        </p:nvSpPr>
        <p:spPr>
          <a:xfrm>
            <a:off x="4984349" y="3298078"/>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id="30" name="TextBox 30"/>
          <p:cNvSpPr txBox="1"/>
          <p:nvPr/>
        </p:nvSpPr>
        <p:spPr>
          <a:xfrm>
            <a:off x="11431384" y="5556440"/>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alphaModFix amt="86000"/>
            </a:blip>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63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GroupBy</a:t>
              </a:r>
            </a:p>
          </p:txBody>
        </p:sp>
      </p:grpSp>
      <p:sp>
        <p:nvSpPr>
          <p:cNvPr id="9" name="Freeform 9"/>
          <p:cNvSpPr/>
          <p:nvPr/>
        </p:nvSpPr>
        <p:spPr>
          <a:xfrm>
            <a:off x="11539291" y="0"/>
            <a:ext cx="6748709" cy="10287000"/>
          </a:xfrm>
          <a:custGeom>
            <a:avLst/>
            <a:gdLst/>
            <a:ahLst/>
            <a:cxnLst/>
            <a:rect l="l" t="t" r="r" b="b"/>
            <a:pathLst>
              <a:path w="6748709" h="10287000">
                <a:moveTo>
                  <a:pt x="0" y="0"/>
                </a:moveTo>
                <a:lnTo>
                  <a:pt x="6748709" y="0"/>
                </a:lnTo>
                <a:lnTo>
                  <a:pt x="6748709" y="10287000"/>
                </a:lnTo>
                <a:lnTo>
                  <a:pt x="0" y="102870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274193" y="1115520"/>
            <a:ext cx="10100455" cy="25012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Mechanizm ten używany jest to dzielenia danych na grupy według pewnego kryterium, wzdłuż wierszy lub kolumn. Następnie na grupach wykonywane są funkcję, które tworzą nowe wartości. Następnie wszystkie zwrócone wartości ponownie łączone są w strukturę danych.</a:t>
            </a:r>
          </a:p>
        </p:txBody>
      </p:sp>
      <p:sp>
        <p:nvSpPr>
          <p:cNvPr id="11" name="TextBox 11"/>
          <p:cNvSpPr txBox="1"/>
          <p:nvPr/>
        </p:nvSpPr>
        <p:spPr>
          <a:xfrm>
            <a:off x="3537569" y="5059811"/>
            <a:ext cx="8496300" cy="4057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możemy używać wielu kluczy naraz</a:t>
            </a:r>
          </a:p>
        </p:txBody>
      </p:sp>
      <p:pic>
        <p:nvPicPr>
          <p:cNvPr id="12" name="Picture 12"/>
          <p:cNvPicPr>
            <a:picLocks noChangeAspect="1"/>
          </p:cNvPicPr>
          <p:nvPr/>
        </p:nvPicPr>
        <p:blipFill>
          <a:blip r:embed="rId6"/>
          <a:srcRect/>
          <a:stretch>
            <a:fillRect/>
          </a:stretch>
        </p:blipFill>
        <p:spPr>
          <a:xfrm>
            <a:off x="10097664" y="5192576"/>
            <a:ext cx="1400002" cy="273000"/>
          </a:xfrm>
          <a:prstGeom prst="rect">
            <a:avLst/>
          </a:prstGeom>
        </p:spPr>
      </p:pic>
      <p:sp>
        <p:nvSpPr>
          <p:cNvPr id="13" name="TextBox 13"/>
          <p:cNvSpPr txBox="1"/>
          <p:nvPr/>
        </p:nvSpPr>
        <p:spPr>
          <a:xfrm>
            <a:off x="3695344" y="6692988"/>
            <a:ext cx="6560094"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grupowanie możemy przeprowadzać bezpośrednio na obiekcie </a:t>
            </a:r>
            <a:r>
              <a:rPr lang="en-US" sz="2400">
                <a:solidFill>
                  <a:srgbClr val="38B6FF"/>
                </a:solidFill>
                <a:latin typeface="Emblema One"/>
              </a:rPr>
              <a:t>DataFrame</a:t>
            </a:r>
            <a:r>
              <a:rPr lang="en-US" sz="2400">
                <a:solidFill>
                  <a:srgbClr val="FFFFFF"/>
                </a:solidFill>
                <a:latin typeface="Emblema One"/>
              </a:rPr>
              <a:t> przy użyciu metody </a:t>
            </a:r>
            <a:r>
              <a:rPr lang="en-US" sz="2400">
                <a:solidFill>
                  <a:srgbClr val="38B6FF"/>
                </a:solidFill>
                <a:latin typeface="Emblema One"/>
              </a:rPr>
              <a:t>groupby()</a:t>
            </a:r>
          </a:p>
        </p:txBody>
      </p:sp>
      <p:pic>
        <p:nvPicPr>
          <p:cNvPr id="14" name="Picture 14"/>
          <p:cNvPicPr>
            <a:picLocks noChangeAspect="1"/>
          </p:cNvPicPr>
          <p:nvPr/>
        </p:nvPicPr>
        <p:blipFill>
          <a:blip r:embed="rId6"/>
          <a:srcRect/>
          <a:stretch>
            <a:fillRect/>
          </a:stretch>
        </p:blipFill>
        <p:spPr>
          <a:xfrm>
            <a:off x="10097664" y="7411833"/>
            <a:ext cx="1400002" cy="27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Iteracja po grupach</a:t>
              </a:r>
            </a:p>
          </p:txBody>
        </p:sp>
      </p:grpSp>
      <p:sp>
        <p:nvSpPr>
          <p:cNvPr id="7" name="Freeform 7"/>
          <p:cNvSpPr/>
          <p:nvPr/>
        </p:nvSpPr>
        <p:spPr>
          <a:xfrm>
            <a:off x="3229190" y="1636355"/>
            <a:ext cx="10375305" cy="7014291"/>
          </a:xfrm>
          <a:custGeom>
            <a:avLst/>
            <a:gdLst/>
            <a:ahLst/>
            <a:cxnLst/>
            <a:rect l="l" t="t" r="r" b="b"/>
            <a:pathLst>
              <a:path w="10375305" h="7014291">
                <a:moveTo>
                  <a:pt x="0" y="0"/>
                </a:moveTo>
                <a:lnTo>
                  <a:pt x="10375305" y="0"/>
                </a:lnTo>
                <a:lnTo>
                  <a:pt x="10375305" y="7014290"/>
                </a:lnTo>
                <a:lnTo>
                  <a:pt x="0" y="701429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7166169">
            <a:off x="7609824" y="768593"/>
            <a:ext cx="1614037" cy="1735524"/>
          </a:xfrm>
          <a:prstGeom prst="rect">
            <a:avLst/>
          </a:prstGeom>
        </p:spPr>
      </p:pic>
      <p:sp>
        <p:nvSpPr>
          <p:cNvPr id="9" name="TextBox 9"/>
          <p:cNvSpPr txBox="1"/>
          <p:nvPr/>
        </p:nvSpPr>
        <p:spPr>
          <a:xfrm>
            <a:off x="9773121" y="567623"/>
            <a:ext cx="6659297"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wartości powiązane z danymi kluczami</a:t>
            </a:r>
          </a:p>
        </p:txBody>
      </p:sp>
      <p:pic>
        <p:nvPicPr>
          <p:cNvPr id="10" name="Picture 10"/>
          <p:cNvPicPr>
            <a:picLocks noChangeAspect="1"/>
          </p:cNvPicPr>
          <p:nvPr/>
        </p:nvPicPr>
        <p:blipFill>
          <a:blip r:embed="rId6"/>
          <a:srcRect/>
          <a:stretch>
            <a:fillRect/>
          </a:stretch>
        </p:blipFill>
        <p:spPr>
          <a:xfrm rot="-1016978">
            <a:off x="3365061" y="2374659"/>
            <a:ext cx="1908553" cy="333997"/>
          </a:xfrm>
          <a:prstGeom prst="rect">
            <a:avLst/>
          </a:prstGeom>
        </p:spPr>
      </p:pic>
      <p:sp>
        <p:nvSpPr>
          <p:cNvPr id="11" name="TextBox 11"/>
          <p:cNvSpPr txBox="1"/>
          <p:nvPr/>
        </p:nvSpPr>
        <p:spPr>
          <a:xfrm>
            <a:off x="135691" y="2931978"/>
            <a:ext cx="3808095"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krotka zawierająca klucze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pl-PL"/>
          </a:p>
        </p:txBody>
      </p:sp>
      <p:sp>
        <p:nvSpPr>
          <p:cNvPr id="4" name="Freeform 4"/>
          <p:cNvSpPr/>
          <p:nvPr/>
        </p:nvSpPr>
        <p:spPr>
          <a:xfrm rot="313119">
            <a:off x="-4260956" y="423896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Wybieranie kolumn</a:t>
              </a:r>
            </a:p>
          </p:txBody>
        </p:sp>
      </p:grpSp>
      <p:sp>
        <p:nvSpPr>
          <p:cNvPr id="10" name="Freeform 10"/>
          <p:cNvSpPr/>
          <p:nvPr/>
        </p:nvSpPr>
        <p:spPr>
          <a:xfrm>
            <a:off x="5173550" y="2537070"/>
            <a:ext cx="12642604" cy="5868952"/>
          </a:xfrm>
          <a:custGeom>
            <a:avLst/>
            <a:gdLst/>
            <a:ahLst/>
            <a:cxnLst/>
            <a:rect l="l" t="t" r="r" b="b"/>
            <a:pathLst>
              <a:path w="12642604" h="5868952">
                <a:moveTo>
                  <a:pt x="0" y="0"/>
                </a:moveTo>
                <a:lnTo>
                  <a:pt x="12642604" y="0"/>
                </a:lnTo>
                <a:lnTo>
                  <a:pt x="12642604" y="5868952"/>
                </a:lnTo>
                <a:lnTo>
                  <a:pt x="0" y="5868952"/>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1" name="Picture 11"/>
          <p:cNvPicPr>
            <a:picLocks noChangeAspect="1"/>
          </p:cNvPicPr>
          <p:nvPr/>
        </p:nvPicPr>
        <p:blipFill>
          <a:blip r:embed="rId7"/>
          <a:srcRect/>
          <a:stretch>
            <a:fillRect/>
          </a:stretch>
        </p:blipFill>
        <p:spPr>
          <a:xfrm rot="-2390596">
            <a:off x="4198237" y="2335847"/>
            <a:ext cx="1614037" cy="1735524"/>
          </a:xfrm>
          <a:prstGeom prst="rect">
            <a:avLst/>
          </a:prstGeom>
        </p:spPr>
      </p:pic>
      <p:sp>
        <p:nvSpPr>
          <p:cNvPr id="12" name="TextBox 12"/>
          <p:cNvSpPr txBox="1"/>
          <p:nvPr/>
        </p:nvSpPr>
        <p:spPr>
          <a:xfrm>
            <a:off x="510968" y="1588846"/>
            <a:ext cx="4662582"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oba sposoby wyboru kolumn do grupowania są poprawne i używane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Inne możliwości grupowania</a:t>
              </a:r>
            </a:p>
          </p:txBody>
        </p:sp>
      </p:grpSp>
      <p:sp>
        <p:nvSpPr>
          <p:cNvPr id="8" name="Freeform 8"/>
          <p:cNvSpPr/>
          <p:nvPr/>
        </p:nvSpPr>
        <p:spPr>
          <a:xfrm>
            <a:off x="3765257" y="2072350"/>
            <a:ext cx="9747725" cy="7587614"/>
          </a:xfrm>
          <a:custGeom>
            <a:avLst/>
            <a:gdLst/>
            <a:ahLst/>
            <a:cxnLst/>
            <a:rect l="l" t="t" r="r" b="b"/>
            <a:pathLst>
              <a:path w="9747725" h="7587614">
                <a:moveTo>
                  <a:pt x="0" y="0"/>
                </a:moveTo>
                <a:lnTo>
                  <a:pt x="9747724" y="0"/>
                </a:lnTo>
                <a:lnTo>
                  <a:pt x="9747724" y="7587614"/>
                </a:lnTo>
                <a:lnTo>
                  <a:pt x="0" y="75876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5"/>
          <a:srcRect/>
          <a:stretch>
            <a:fillRect/>
          </a:stretch>
        </p:blipFill>
        <p:spPr>
          <a:xfrm rot="9622228">
            <a:off x="12232641" y="6784302"/>
            <a:ext cx="1614037" cy="1735524"/>
          </a:xfrm>
          <a:prstGeom prst="rect">
            <a:avLst/>
          </a:prstGeom>
        </p:spPr>
      </p:pic>
      <p:sp>
        <p:nvSpPr>
          <p:cNvPr id="10" name="TextBox 10"/>
          <p:cNvSpPr txBox="1"/>
          <p:nvPr/>
        </p:nvSpPr>
        <p:spPr>
          <a:xfrm>
            <a:off x="14091291" y="7675608"/>
            <a:ext cx="3933342" cy="2153603"/>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przekazujemy</a:t>
            </a:r>
            <a:r>
              <a:rPr lang="en-US" sz="2400" dirty="0">
                <a:solidFill>
                  <a:srgbClr val="FFFFFF"/>
                </a:solidFill>
                <a:latin typeface="Emblema One"/>
              </a:rPr>
              <a:t> </a:t>
            </a:r>
            <a:r>
              <a:rPr lang="en-US" sz="2400" dirty="0" err="1">
                <a:solidFill>
                  <a:srgbClr val="FFFFFF"/>
                </a:solidFill>
                <a:latin typeface="Emblema One"/>
              </a:rPr>
              <a:t>słownik</a:t>
            </a:r>
            <a:r>
              <a:rPr lang="en-US" sz="2400" dirty="0">
                <a:solidFill>
                  <a:srgbClr val="FFFFFF"/>
                </a:solidFill>
                <a:latin typeface="Emblema One"/>
              </a:rPr>
              <a:t> do </a:t>
            </a:r>
            <a:r>
              <a:rPr lang="en-US" sz="2400" dirty="0" err="1">
                <a:solidFill>
                  <a:srgbClr val="FFFFFF"/>
                </a:solidFill>
                <a:latin typeface="Emblema One"/>
              </a:rPr>
              <a:t>funkcji</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dokonujemy</a:t>
            </a:r>
            <a:r>
              <a:rPr lang="en-US" sz="2400" dirty="0">
                <a:solidFill>
                  <a:srgbClr val="FFFFFF"/>
                </a:solidFill>
                <a:latin typeface="Emblema One"/>
              </a:rPr>
              <a:t> </a:t>
            </a:r>
            <a:r>
              <a:rPr lang="en-US" sz="2400" dirty="0" err="1">
                <a:solidFill>
                  <a:srgbClr val="FFFFFF"/>
                </a:solidFill>
                <a:latin typeface="Emblema One"/>
              </a:rPr>
              <a:t>grupowani</a:t>
            </a:r>
            <a:r>
              <a:rPr lang="pl-PL" sz="2400" dirty="0">
                <a:solidFill>
                  <a:srgbClr val="FFFFFF"/>
                </a:solidFill>
                <a:latin typeface="Emblema One"/>
              </a:rPr>
              <a:t>a</a:t>
            </a:r>
            <a:r>
              <a:rPr lang="en-US" sz="2400" dirty="0">
                <a:solidFill>
                  <a:srgbClr val="FFFFFF"/>
                </a:solidFill>
                <a:latin typeface="Emblema One"/>
              </a:rPr>
              <a:t> </a:t>
            </a:r>
            <a:r>
              <a:rPr lang="en-US" sz="2400" dirty="0" err="1">
                <a:solidFill>
                  <a:srgbClr val="FFFFFF"/>
                </a:solidFill>
                <a:latin typeface="Emblema One"/>
              </a:rPr>
              <a:t>wzdłuż</a:t>
            </a:r>
            <a:r>
              <a:rPr lang="en-US" sz="2400" dirty="0">
                <a:solidFill>
                  <a:srgbClr val="FFFFFF"/>
                </a:solidFill>
                <a:latin typeface="Emblema One"/>
              </a:rPr>
              <a:t> </a:t>
            </a:r>
            <a:r>
              <a:rPr lang="en-US" sz="2400" dirty="0" err="1">
                <a:solidFill>
                  <a:srgbClr val="FFFFFF"/>
                </a:solidFill>
                <a:latin typeface="Emblema One"/>
              </a:rPr>
              <a:t>kolumn</a:t>
            </a:r>
            <a:endParaRPr lang="en-US" sz="2400" dirty="0">
              <a:solidFill>
                <a:srgbClr val="FFFFFF"/>
              </a:solidFill>
              <a:latin typeface="Emblema One"/>
            </a:endParaRPr>
          </a:p>
        </p:txBody>
      </p:sp>
      <p:sp>
        <p:nvSpPr>
          <p:cNvPr id="11" name="TextBox 11"/>
          <p:cNvSpPr txBox="1"/>
          <p:nvPr/>
        </p:nvSpPr>
        <p:spPr>
          <a:xfrm>
            <a:off x="0" y="1098302"/>
            <a:ext cx="4466883"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słownika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4428442" y="1764393"/>
            <a:ext cx="10190619" cy="6758214"/>
          </a:xfrm>
          <a:custGeom>
            <a:avLst/>
            <a:gdLst/>
            <a:ahLst/>
            <a:cxnLst/>
            <a:rect l="l" t="t" r="r" b="b"/>
            <a:pathLst>
              <a:path w="10190619" h="6758214">
                <a:moveTo>
                  <a:pt x="0" y="0"/>
                </a:moveTo>
                <a:lnTo>
                  <a:pt x="10190619" y="0"/>
                </a:lnTo>
                <a:lnTo>
                  <a:pt x="10190619" y="6758214"/>
                </a:lnTo>
                <a:lnTo>
                  <a:pt x="0" y="67582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0" y="714375"/>
            <a:ext cx="4217027"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funkcji</a:t>
            </a:r>
          </a:p>
        </p:txBody>
      </p:sp>
      <p:pic>
        <p:nvPicPr>
          <p:cNvPr id="6" name="Picture 6"/>
          <p:cNvPicPr>
            <a:picLocks noChangeAspect="1"/>
          </p:cNvPicPr>
          <p:nvPr/>
        </p:nvPicPr>
        <p:blipFill>
          <a:blip r:embed="rId5"/>
          <a:srcRect/>
          <a:stretch>
            <a:fillRect/>
          </a:stretch>
        </p:blipFill>
        <p:spPr>
          <a:xfrm rot="-1016978">
            <a:off x="2512656" y="5414447"/>
            <a:ext cx="1908553" cy="333997"/>
          </a:xfrm>
          <a:prstGeom prst="rect">
            <a:avLst/>
          </a:prstGeom>
        </p:spPr>
      </p:pic>
      <p:sp>
        <p:nvSpPr>
          <p:cNvPr id="7" name="TextBox 7"/>
          <p:cNvSpPr txBox="1"/>
          <p:nvPr/>
        </p:nvSpPr>
        <p:spPr>
          <a:xfrm>
            <a:off x="176210" y="5971766"/>
            <a:ext cx="4252232"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przekazujemy do metody </a:t>
            </a:r>
            <a:r>
              <a:rPr lang="en-US" sz="2400">
                <a:solidFill>
                  <a:srgbClr val="38B6FF"/>
                </a:solidFill>
                <a:latin typeface="Emblema One"/>
              </a:rPr>
              <a:t>groupby()</a:t>
            </a:r>
            <a:r>
              <a:rPr lang="en-US" sz="2400">
                <a:solidFill>
                  <a:srgbClr val="FFFFFF"/>
                </a:solidFill>
                <a:latin typeface="Emblema One"/>
              </a:rPr>
              <a:t> funkcję, która ma wpływ na indeksy </a:t>
            </a:r>
            <a:r>
              <a:rPr lang="en-US" sz="2400">
                <a:solidFill>
                  <a:srgbClr val="38B6FF"/>
                </a:solidFill>
                <a:latin typeface="Emblema One"/>
              </a:rPr>
              <a:t>DataFrame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137503"/>
            <a:ext cx="16285299" cy="872147"/>
            <a:chOff x="0" y="-85725"/>
            <a:chExt cx="21713732" cy="1162862"/>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49149"/>
            </a:xfrm>
            <a:prstGeom prst="rect">
              <a:avLst/>
            </a:prstGeom>
          </p:spPr>
          <p:txBody>
            <a:bodyPr lIns="0" tIns="0" rIns="0" bIns="0" rtlCol="0" anchor="t">
              <a:spAutoFit/>
            </a:bodyPr>
            <a:lstStyle/>
            <a:p>
              <a:pPr>
                <a:lnSpc>
                  <a:spcPts val="5880"/>
                </a:lnSpc>
              </a:pPr>
              <a:r>
                <a:rPr lang="pl-PL" sz="4200" dirty="0">
                  <a:solidFill>
                    <a:srgbClr val="FFFFFF"/>
                  </a:solidFill>
                  <a:latin typeface="Emblema One"/>
                </a:rPr>
                <a:t>Bibliografia</a:t>
              </a:r>
              <a:endParaRPr lang="en-US" sz="4200" dirty="0">
                <a:solidFill>
                  <a:srgbClr val="FFFFFF"/>
                </a:solidFill>
                <a:latin typeface="Emblema One"/>
              </a:endParaRPr>
            </a:p>
          </p:txBody>
        </p:sp>
      </p:grpSp>
      <p:sp>
        <p:nvSpPr>
          <p:cNvPr id="11" name="TextBox 11"/>
          <p:cNvSpPr txBox="1"/>
          <p:nvPr/>
        </p:nvSpPr>
        <p:spPr>
          <a:xfrm>
            <a:off x="3420702" y="4233608"/>
            <a:ext cx="11446595" cy="1717586"/>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pl-PL" sz="2400" dirty="0" err="1">
                <a:solidFill>
                  <a:srgbClr val="FFFFFF"/>
                </a:solidFill>
                <a:latin typeface="Emblema One"/>
              </a:rPr>
              <a:t>Python</a:t>
            </a:r>
            <a:r>
              <a:rPr lang="pl-PL" sz="2400" dirty="0">
                <a:solidFill>
                  <a:srgbClr val="FFFFFF"/>
                </a:solidFill>
                <a:latin typeface="Emblema One"/>
              </a:rPr>
              <a:t> For Data Analysis – Web </a:t>
            </a:r>
            <a:r>
              <a:rPr lang="pl-PL" sz="2400" dirty="0" err="1">
                <a:solidFill>
                  <a:srgbClr val="FFFFFF"/>
                </a:solidFill>
                <a:latin typeface="Emblema One"/>
              </a:rPr>
              <a:t>McKinney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Pandas</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Numpy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Matplotlib</a:t>
            </a:r>
            <a:endParaRPr lang="en-US" sz="2400" dirty="0">
              <a:solidFill>
                <a:srgbClr val="FFFFFF"/>
              </a:solidFill>
              <a:latin typeface="Emblema One"/>
            </a:endParaRPr>
          </a:p>
        </p:txBody>
      </p:sp>
    </p:spTree>
    <p:extLst>
      <p:ext uri="{BB962C8B-B14F-4D97-AF65-F5344CB8AC3E}">
        <p14:creationId xmlns:p14="http://schemas.microsoft.com/office/powerpoint/2010/main" val="287803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5647169" y="1017249"/>
            <a:ext cx="6966797" cy="7505524"/>
          </a:xfrm>
          <a:custGeom>
            <a:avLst/>
            <a:gdLst/>
            <a:ahLst/>
            <a:cxnLst/>
            <a:rect l="l" t="t" r="r" b="b"/>
            <a:pathLst>
              <a:path w="6966797" h="7505524">
                <a:moveTo>
                  <a:pt x="0" y="0"/>
                </a:moveTo>
                <a:lnTo>
                  <a:pt x="6966797" y="0"/>
                </a:lnTo>
                <a:lnTo>
                  <a:pt x="6966797" y="7505524"/>
                </a:lnTo>
                <a:lnTo>
                  <a:pt x="0" y="7505524"/>
                </a:lnTo>
                <a:lnTo>
                  <a:pt x="0" y="0"/>
                </a:lnTo>
                <a:close/>
              </a:path>
            </a:pathLst>
          </a:custGeom>
          <a:blipFill>
            <a:blip r:embed="rId5">
              <a:alphaModFix amt="70000"/>
            </a:blip>
            <a:stretch>
              <a:fillRect/>
            </a:stretch>
          </a:blipFill>
          <a:ln cap="sq">
            <a:noFill/>
            <a:prstDash val="solid"/>
            <a:miter/>
          </a:ln>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11067706" y="3066704"/>
            <a:ext cx="1290999" cy="129099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7" name="Group 7"/>
          <p:cNvGrpSpPr/>
          <p:nvPr/>
        </p:nvGrpSpPr>
        <p:grpSpPr>
          <a:xfrm>
            <a:off x="14796582" y="3066704"/>
            <a:ext cx="1290999" cy="1290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9" name="Group 9"/>
          <p:cNvGrpSpPr/>
          <p:nvPr/>
        </p:nvGrpSpPr>
        <p:grpSpPr>
          <a:xfrm>
            <a:off x="11067706" y="5503156"/>
            <a:ext cx="1290999" cy="129099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11" name="Group 11"/>
          <p:cNvGrpSpPr/>
          <p:nvPr/>
        </p:nvGrpSpPr>
        <p:grpSpPr>
          <a:xfrm>
            <a:off x="14796582" y="5503156"/>
            <a:ext cx="1290999" cy="12909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sp>
        <p:nvSpPr>
          <p:cNvPr id="13" name="Freeform 13"/>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14" name="TextBox 14"/>
          <p:cNvSpPr txBox="1"/>
          <p:nvPr/>
        </p:nvSpPr>
        <p:spPr>
          <a:xfrm>
            <a:off x="476522" y="162363"/>
            <a:ext cx="9011513" cy="639318"/>
          </a:xfrm>
          <a:prstGeom prst="rect">
            <a:avLst/>
          </a:prstGeom>
        </p:spPr>
        <p:txBody>
          <a:bodyPr lIns="0" tIns="0" rIns="0" bIns="0" rtlCol="0" anchor="t">
            <a:spAutoFit/>
          </a:bodyPr>
          <a:lstStyle/>
          <a:p>
            <a:pPr>
              <a:lnSpc>
                <a:spcPts val="4955"/>
              </a:lnSpc>
            </a:pPr>
            <a:r>
              <a:rPr lang="en-US" sz="4200">
                <a:solidFill>
                  <a:srgbClr val="FFFFFF"/>
                </a:solidFill>
                <a:latin typeface="Emblema One"/>
              </a:rPr>
              <a:t>NumPy - wprowadzenie</a:t>
            </a:r>
          </a:p>
        </p:txBody>
      </p:sp>
      <p:sp>
        <p:nvSpPr>
          <p:cNvPr id="15" name="TextBox 15"/>
          <p:cNvSpPr txBox="1"/>
          <p:nvPr/>
        </p:nvSpPr>
        <p:spPr>
          <a:xfrm>
            <a:off x="10213489"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TRANSFORMATA FOURIERA</a:t>
            </a:r>
          </a:p>
        </p:txBody>
      </p:sp>
      <p:sp>
        <p:nvSpPr>
          <p:cNvPr id="16" name="TextBox 16"/>
          <p:cNvSpPr txBox="1"/>
          <p:nvPr/>
        </p:nvSpPr>
        <p:spPr>
          <a:xfrm>
            <a:off x="13942364"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GENERATOR LICZB LOSOWYCH</a:t>
            </a:r>
          </a:p>
        </p:txBody>
      </p:sp>
      <p:sp>
        <p:nvSpPr>
          <p:cNvPr id="17" name="TextBox 17"/>
          <p:cNvSpPr txBox="1"/>
          <p:nvPr/>
        </p:nvSpPr>
        <p:spPr>
          <a:xfrm>
            <a:off x="10213489" y="7149685"/>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OPERACJE ALGEBRY LINIOWEJ</a:t>
            </a:r>
          </a:p>
        </p:txBody>
      </p:sp>
      <p:sp>
        <p:nvSpPr>
          <p:cNvPr id="18" name="TextBox 18"/>
          <p:cNvSpPr txBox="1"/>
          <p:nvPr/>
        </p:nvSpPr>
        <p:spPr>
          <a:xfrm>
            <a:off x="13942364" y="7149685"/>
            <a:ext cx="2999434" cy="148029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id="19" name="TextBox 19"/>
          <p:cNvSpPr txBox="1"/>
          <p:nvPr/>
        </p:nvSpPr>
        <p:spPr>
          <a:xfrm>
            <a:off x="11419569"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1</a:t>
            </a:r>
          </a:p>
        </p:txBody>
      </p:sp>
      <p:sp>
        <p:nvSpPr>
          <p:cNvPr id="20" name="TextBox 20"/>
          <p:cNvSpPr txBox="1"/>
          <p:nvPr/>
        </p:nvSpPr>
        <p:spPr>
          <a:xfrm>
            <a:off x="15148444"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2</a:t>
            </a:r>
          </a:p>
        </p:txBody>
      </p:sp>
      <p:sp>
        <p:nvSpPr>
          <p:cNvPr id="21" name="TextBox 21"/>
          <p:cNvSpPr txBox="1"/>
          <p:nvPr/>
        </p:nvSpPr>
        <p:spPr>
          <a:xfrm>
            <a:off x="11420542" y="5874631"/>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3</a:t>
            </a:r>
          </a:p>
        </p:txBody>
      </p:sp>
      <p:sp>
        <p:nvSpPr>
          <p:cNvPr id="22" name="TextBox 22"/>
          <p:cNvSpPr txBox="1"/>
          <p:nvPr/>
        </p:nvSpPr>
        <p:spPr>
          <a:xfrm>
            <a:off x="15148444" y="5880607"/>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4</a:t>
            </a:r>
          </a:p>
        </p:txBody>
      </p:sp>
      <p:sp>
        <p:nvSpPr>
          <p:cNvPr id="23" name="TextBox 23"/>
          <p:cNvSpPr txBox="1"/>
          <p:nvPr/>
        </p:nvSpPr>
        <p:spPr>
          <a:xfrm>
            <a:off x="1028700" y="1128310"/>
            <a:ext cx="7723446" cy="23348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945819" y="2901953"/>
            <a:ext cx="6864054" cy="4114800"/>
            <a:chOff x="0" y="0"/>
            <a:chExt cx="9152072" cy="5486400"/>
          </a:xfrm>
        </p:grpSpPr>
        <p:sp>
          <p:nvSpPr>
            <p:cNvPr id="7" name="Freeform 7"/>
            <p:cNvSpPr/>
            <p:nvPr/>
          </p:nvSpPr>
          <p:spPr>
            <a:xfrm>
              <a:off x="5462645" y="0"/>
              <a:ext cx="239407" cy="5486400"/>
            </a:xfrm>
            <a:custGeom>
              <a:avLst/>
              <a:gdLst/>
              <a:ahLst/>
              <a:cxnLst/>
              <a:rect l="l" t="t" r="r" b="b"/>
              <a:pathLst>
                <a:path w="239407" h="5486400">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0" y="1500821"/>
              <a:ext cx="9152072" cy="1998133"/>
            </a:xfrm>
            <a:prstGeom prst="rect">
              <a:avLst/>
            </a:prstGeom>
          </p:spPr>
          <p:txBody>
            <a:bodyPr lIns="0" tIns="0" rIns="0" bIns="0" rtlCol="0" anchor="t">
              <a:spAutoFit/>
            </a:bodyPr>
            <a:lstStyle/>
            <a:p>
              <a:pPr>
                <a:lnSpc>
                  <a:spcPts val="5900"/>
                </a:lnSpc>
              </a:pPr>
              <a:r>
                <a:rPr lang="en-US" sz="5000">
                  <a:solidFill>
                    <a:srgbClr val="FFFFFF"/>
                  </a:solidFill>
                  <a:latin typeface="Emblema One"/>
                </a:rPr>
                <a:t>NumPy - instalacja</a:t>
              </a:r>
            </a:p>
          </p:txBody>
        </p:sp>
      </p:grpSp>
      <p:sp>
        <p:nvSpPr>
          <p:cNvPr id="9" name="TextBox 9"/>
          <p:cNvSpPr txBox="1"/>
          <p:nvPr/>
        </p:nvSpPr>
        <p:spPr>
          <a:xfrm>
            <a:off x="7368685" y="2714628"/>
            <a:ext cx="7960107" cy="44418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Emblema One"/>
              </a:rPr>
              <a:t>Oczywiście do pracy z NumPy potrzebna jest lokalna instalcja Python-a</a:t>
            </a: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numpy</a:t>
            </a:r>
          </a:p>
          <a:p>
            <a:pPr marL="539749" lvl="1" indent="-269875">
              <a:lnSpc>
                <a:spcPts val="3499"/>
              </a:lnSpc>
              <a:buFont typeface="Arial"/>
              <a:buChar char="•"/>
            </a:pPr>
            <a:r>
              <a:rPr lang="en-US" sz="2499">
                <a:solidFill>
                  <a:srgbClr val="FFFFFF"/>
                </a:solidFill>
                <a:latin typeface="Emblema One"/>
              </a:rPr>
              <a:t>Przyjęło się importować bibliotekę NumPy w poniższy sposób:</a:t>
            </a:r>
          </a:p>
          <a:p>
            <a:pPr marL="1079499" lvl="2" indent="-359833">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2349</Words>
  <Application>Microsoft Office PowerPoint</Application>
  <PresentationFormat>Niestandardowy</PresentationFormat>
  <Paragraphs>242</Paragraphs>
  <Slides>65</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65</vt:i4>
      </vt:variant>
    </vt:vector>
  </HeadingPairs>
  <TitlesOfParts>
    <vt:vector size="73" baseType="lpstr">
      <vt:lpstr>Paytone One</vt:lpstr>
      <vt:lpstr>Roboto</vt:lpstr>
      <vt:lpstr>Calibri</vt:lpstr>
      <vt:lpstr>Arial</vt:lpstr>
      <vt:lpstr>Open Sans Bold</vt:lpstr>
      <vt:lpstr>Open Sans</vt:lpstr>
      <vt:lpstr>Emblema One</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JPWP - Data Analysis - Prezentacja</dc:title>
  <cp:lastModifiedBy>Jakub Kogut</cp:lastModifiedBy>
  <cp:revision>21</cp:revision>
  <dcterms:created xsi:type="dcterms:W3CDTF">2006-08-16T00:00:00Z</dcterms:created>
  <dcterms:modified xsi:type="dcterms:W3CDTF">2024-04-16T13:04:20Z</dcterms:modified>
  <dc:identifier>DAGBih7EVLc</dc:identifier>
</cp:coreProperties>
</file>